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2.xml" ContentType="application/vnd.openxmlformats-officedocument.drawingml.chart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3.xml" ContentType="application/vnd.openxmlformats-officedocument.drawingml.chart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harts/chart4.xml" ContentType="application/vnd.openxmlformats-officedocument.drawingml.chart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charts/chart5.xml" ContentType="application/vnd.openxmlformats-officedocument.drawingml.chart+xml"/>
  <Override PartName="/ppt/notesSlides/notesSlide23.xml" ContentType="application/vnd.openxmlformats-officedocument.presentationml.notesSlide+xml"/>
  <Override PartName="/ppt/charts/chart6.xml" ContentType="application/vnd.openxmlformats-officedocument.drawingml.chart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327" r:id="rId2"/>
    <p:sldId id="376" r:id="rId3"/>
    <p:sldId id="328" r:id="rId4"/>
    <p:sldId id="377" r:id="rId5"/>
    <p:sldId id="378" r:id="rId6"/>
    <p:sldId id="379" r:id="rId7"/>
    <p:sldId id="384" r:id="rId8"/>
    <p:sldId id="271" r:id="rId9"/>
    <p:sldId id="370" r:id="rId10"/>
    <p:sldId id="382" r:id="rId11"/>
    <p:sldId id="368" r:id="rId12"/>
    <p:sldId id="369" r:id="rId13"/>
    <p:sldId id="383" r:id="rId14"/>
    <p:sldId id="371" r:id="rId15"/>
    <p:sldId id="381" r:id="rId16"/>
    <p:sldId id="366" r:id="rId17"/>
    <p:sldId id="364" r:id="rId18"/>
    <p:sldId id="362" r:id="rId19"/>
    <p:sldId id="365" r:id="rId20"/>
    <p:sldId id="373" r:id="rId21"/>
    <p:sldId id="257" r:id="rId22"/>
    <p:sldId id="374" r:id="rId23"/>
    <p:sldId id="375" r:id="rId24"/>
    <p:sldId id="355" r:id="rId25"/>
    <p:sldId id="267" r:id="rId26"/>
  </p:sldIdLst>
  <p:sldSz cx="9144000" cy="6858000" type="screen4x3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FF0000"/>
    <a:srgbClr val="000099"/>
    <a:srgbClr val="CC00FF"/>
    <a:srgbClr val="000000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notesView">
  <p:normalViewPr horzBarState="maximized">
    <p:restoredLeft sz="15014" autoAdjust="0"/>
    <p:restoredTop sz="93094" autoAdjust="0"/>
  </p:normalViewPr>
  <p:slideViewPr>
    <p:cSldViewPr>
      <p:cViewPr varScale="1">
        <p:scale>
          <a:sx n="73" d="100"/>
          <a:sy n="73" d="100"/>
        </p:scale>
        <p:origin x="1320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2838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 Overall</c:v>
                </c:pt>
              </c:strCache>
            </c:strRef>
          </c:tx>
          <c:spPr>
            <a:ln w="44450">
              <a:solidFill>
                <a:srgbClr val="FF0000"/>
              </a:solidFill>
            </a:ln>
          </c:spPr>
          <c:marker>
            <c:symbol val="none"/>
          </c:marker>
          <c:cat>
            <c:strRef>
              <c:f>Sheet1!$A$2:$A$13</c:f>
              <c:strCache>
                <c:ptCount val="12"/>
                <c:pt idx="0">
                  <c:v>Aug '19</c:v>
                </c:pt>
                <c:pt idx="1">
                  <c:v>Sep '19</c:v>
                </c:pt>
                <c:pt idx="2">
                  <c:v>Oct '19</c:v>
                </c:pt>
                <c:pt idx="3">
                  <c:v>Nov '19</c:v>
                </c:pt>
                <c:pt idx="4">
                  <c:v>Dec '19</c:v>
                </c:pt>
                <c:pt idx="5">
                  <c:v>Jan '20</c:v>
                </c:pt>
                <c:pt idx="6">
                  <c:v>Feb '20</c:v>
                </c:pt>
                <c:pt idx="7">
                  <c:v>Mar '20</c:v>
                </c:pt>
                <c:pt idx="8">
                  <c:v>Apr '20</c:v>
                </c:pt>
                <c:pt idx="9">
                  <c:v>May '20</c:v>
                </c:pt>
                <c:pt idx="10">
                  <c:v>Jun '20</c:v>
                </c:pt>
                <c:pt idx="11">
                  <c:v>Jul '20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50</c:v>
                </c:pt>
                <c:pt idx="1">
                  <c:v>54.4</c:v>
                </c:pt>
                <c:pt idx="2">
                  <c:v>55.5</c:v>
                </c:pt>
                <c:pt idx="3">
                  <c:v>58</c:v>
                </c:pt>
                <c:pt idx="4">
                  <c:v>53</c:v>
                </c:pt>
                <c:pt idx="5">
                  <c:v>56.2</c:v>
                </c:pt>
                <c:pt idx="6">
                  <c:v>51</c:v>
                </c:pt>
                <c:pt idx="7">
                  <c:v>37</c:v>
                </c:pt>
                <c:pt idx="8">
                  <c:v>13.3</c:v>
                </c:pt>
                <c:pt idx="9">
                  <c:v>9.8000000000000007</c:v>
                </c:pt>
                <c:pt idx="10">
                  <c:v>26.5</c:v>
                </c:pt>
                <c:pt idx="11">
                  <c:v>31.9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D12-4DE8-832A-E8CC8CF11EE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 Farmland Prices</c:v>
                </c:pt>
              </c:strCache>
            </c:strRef>
          </c:tx>
          <c:spPr>
            <a:ln w="44450">
              <a:solidFill>
                <a:srgbClr val="000099"/>
              </a:solidFill>
            </a:ln>
          </c:spPr>
          <c:marker>
            <c:symbol val="none"/>
          </c:marker>
          <c:cat>
            <c:strRef>
              <c:f>Sheet1!$A$2:$A$13</c:f>
              <c:strCache>
                <c:ptCount val="12"/>
                <c:pt idx="0">
                  <c:v>Aug '19</c:v>
                </c:pt>
                <c:pt idx="1">
                  <c:v>Sep '19</c:v>
                </c:pt>
                <c:pt idx="2">
                  <c:v>Oct '19</c:v>
                </c:pt>
                <c:pt idx="3">
                  <c:v>Nov '19</c:v>
                </c:pt>
                <c:pt idx="4">
                  <c:v>Dec '19</c:v>
                </c:pt>
                <c:pt idx="5">
                  <c:v>Jan '20</c:v>
                </c:pt>
                <c:pt idx="6">
                  <c:v>Feb '20</c:v>
                </c:pt>
                <c:pt idx="7">
                  <c:v>Mar '20</c:v>
                </c:pt>
                <c:pt idx="8">
                  <c:v>Apr '20</c:v>
                </c:pt>
                <c:pt idx="9">
                  <c:v>May '20</c:v>
                </c:pt>
                <c:pt idx="10">
                  <c:v>Jun '20</c:v>
                </c:pt>
                <c:pt idx="11">
                  <c:v>Jul '20</c:v>
                </c:pt>
              </c:strCache>
            </c:strRef>
          </c:cat>
          <c:val>
            <c:numRef>
              <c:f>Sheet1!$C$2:$C$13</c:f>
              <c:numCache>
                <c:formatCode>General</c:formatCode>
                <c:ptCount val="12"/>
                <c:pt idx="0">
                  <c:v>47.1</c:v>
                </c:pt>
                <c:pt idx="1">
                  <c:v>44.1</c:v>
                </c:pt>
                <c:pt idx="2">
                  <c:v>41.3</c:v>
                </c:pt>
                <c:pt idx="3">
                  <c:v>41.2</c:v>
                </c:pt>
                <c:pt idx="4">
                  <c:v>52.9</c:v>
                </c:pt>
                <c:pt idx="5">
                  <c:v>45.3</c:v>
                </c:pt>
                <c:pt idx="6">
                  <c:v>46.2</c:v>
                </c:pt>
                <c:pt idx="7">
                  <c:v>46.7</c:v>
                </c:pt>
                <c:pt idx="8">
                  <c:v>40.9</c:v>
                </c:pt>
                <c:pt idx="9">
                  <c:v>38.4</c:v>
                </c:pt>
                <c:pt idx="10">
                  <c:v>44</c:v>
                </c:pt>
                <c:pt idx="11">
                  <c:v>48.8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D12-4DE8-832A-E8CC8CF11EE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8771072"/>
        <c:axId val="88537856"/>
      </c:lineChart>
      <c:catAx>
        <c:axId val="4877107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-2700000"/>
          <a:lstStyle/>
          <a:p>
            <a:pPr>
              <a:defRPr sz="1400"/>
            </a:pPr>
            <a:endParaRPr lang="en-US"/>
          </a:p>
        </c:txPr>
        <c:crossAx val="88537856"/>
        <c:crosses val="autoZero"/>
        <c:auto val="1"/>
        <c:lblAlgn val="ctr"/>
        <c:lblOffset val="100"/>
        <c:noMultiLvlLbl val="0"/>
      </c:catAx>
      <c:valAx>
        <c:axId val="8853785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48771072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Cash Receipts</c:v>
                </c:pt>
              </c:strCache>
            </c:strRef>
          </c:tx>
          <c:spPr>
            <a:ln>
              <a:noFill/>
            </a:ln>
          </c:spPr>
          <c:invertIfNegative val="0"/>
          <c:dPt>
            <c:idx val="0"/>
            <c:invertIfNegative val="0"/>
            <c:bubble3D val="0"/>
            <c:explosion val="10"/>
            <c:spPr>
              <a:ln w="25400">
                <a:noFill/>
              </a:ln>
            </c:spPr>
            <c:extLst>
              <c:ext xmlns:c16="http://schemas.microsoft.com/office/drawing/2014/chart" uri="{C3380CC4-5D6E-409C-BE32-E72D297353CC}">
                <c16:uniqueId val="{00000001-4CAB-4643-B75A-002D2A3DA79F}"/>
              </c:ext>
            </c:extLst>
          </c:dPt>
          <c:cat>
            <c:strRef>
              <c:f>Sheet1!$A$2:$A$6</c:f>
              <c:strCache>
                <c:ptCount val="5"/>
                <c:pt idx="0">
                  <c:v>Cattle &amp; Calves</c:v>
                </c:pt>
                <c:pt idx="1">
                  <c:v>Dairy Products</c:v>
                </c:pt>
                <c:pt idx="2">
                  <c:v>Corn</c:v>
                </c:pt>
                <c:pt idx="3">
                  <c:v>Hay</c:v>
                </c:pt>
                <c:pt idx="4">
                  <c:v>Wheat</c:v>
                </c:pt>
              </c:strCache>
            </c:strRef>
          </c:cat>
          <c:val>
            <c:numRef>
              <c:f>Sheet1!$B$2:$B$6</c:f>
              <c:numCache>
                <c:formatCode>"$"#,##0</c:formatCode>
                <c:ptCount val="5"/>
                <c:pt idx="0">
                  <c:v>3460198000</c:v>
                </c:pt>
                <c:pt idx="1">
                  <c:v>757345000</c:v>
                </c:pt>
                <c:pt idx="2">
                  <c:v>581024000</c:v>
                </c:pt>
                <c:pt idx="3">
                  <c:v>422616000</c:v>
                </c:pt>
                <c:pt idx="4">
                  <c:v>371562000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0E5B-4520-B397-557D6BC96E5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08265984"/>
        <c:axId val="109917824"/>
      </c:barChart>
      <c:valAx>
        <c:axId val="109917824"/>
        <c:scaling>
          <c:orientation val="minMax"/>
        </c:scaling>
        <c:delete val="0"/>
        <c:axPos val="l"/>
        <c:majorGridlines/>
        <c:numFmt formatCode="&quot;$&quot;#,##0.0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108265984"/>
        <c:crosses val="autoZero"/>
        <c:crossBetween val="between"/>
        <c:dispUnits>
          <c:builtInUnit val="billions"/>
          <c:dispUnitsLbl>
            <c:layout/>
          </c:dispUnitsLbl>
        </c:dispUnits>
      </c:valAx>
      <c:catAx>
        <c:axId val="10826598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109917824"/>
        <c:crosses val="autoZero"/>
        <c:auto val="1"/>
        <c:lblAlgn val="ctr"/>
        <c:lblOffset val="100"/>
        <c:noMultiLvlLbl val="0"/>
      </c:cat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spPr>
            <a:ln w="44450">
              <a:solidFill>
                <a:schemeClr val="tx1"/>
              </a:solidFill>
            </a:ln>
          </c:spPr>
          <c:marker>
            <c:symbol val="none"/>
          </c:marker>
          <c:cat>
            <c:numRef>
              <c:f>[report.xls]report!$A$3:$A$11</c:f>
              <c:numCache>
                <c:formatCode>mmm\-yy</c:formatCode>
                <c:ptCount val="9"/>
                <c:pt idx="0">
                  <c:v>43344</c:v>
                </c:pt>
                <c:pt idx="1">
                  <c:v>43374</c:v>
                </c:pt>
                <c:pt idx="2">
                  <c:v>43497</c:v>
                </c:pt>
                <c:pt idx="3">
                  <c:v>43617</c:v>
                </c:pt>
                <c:pt idx="4">
                  <c:v>43709</c:v>
                </c:pt>
                <c:pt idx="5">
                  <c:v>43739</c:v>
                </c:pt>
                <c:pt idx="6">
                  <c:v>43862</c:v>
                </c:pt>
                <c:pt idx="7">
                  <c:v>43891</c:v>
                </c:pt>
                <c:pt idx="8">
                  <c:v>43983</c:v>
                </c:pt>
              </c:numCache>
            </c:numRef>
          </c:cat>
          <c:val>
            <c:numRef>
              <c:f>[report.xls]report!$B$3:$B$11</c:f>
              <c:numCache>
                <c:formatCode>General</c:formatCode>
                <c:ptCount val="9"/>
                <c:pt idx="0">
                  <c:v>231.67</c:v>
                </c:pt>
                <c:pt idx="1">
                  <c:v>220</c:v>
                </c:pt>
                <c:pt idx="2">
                  <c:v>200</c:v>
                </c:pt>
                <c:pt idx="3">
                  <c:v>180</c:v>
                </c:pt>
                <c:pt idx="4">
                  <c:v>190</c:v>
                </c:pt>
                <c:pt idx="5">
                  <c:v>190</c:v>
                </c:pt>
                <c:pt idx="6">
                  <c:v>240</c:v>
                </c:pt>
                <c:pt idx="7">
                  <c:v>230</c:v>
                </c:pt>
                <c:pt idx="8">
                  <c:v>210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673-49E6-8340-684A9DC718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90951680"/>
        <c:axId val="104292352"/>
      </c:lineChart>
      <c:dateAx>
        <c:axId val="90951680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txPr>
          <a:bodyPr rot="-2700000"/>
          <a:lstStyle/>
          <a:p>
            <a:pPr>
              <a:defRPr sz="1400"/>
            </a:pPr>
            <a:endParaRPr lang="en-US"/>
          </a:p>
        </c:txPr>
        <c:crossAx val="104292352"/>
        <c:crosses val="autoZero"/>
        <c:auto val="1"/>
        <c:lblOffset val="100"/>
        <c:baseTimeUnit val="months"/>
      </c:dateAx>
      <c:valAx>
        <c:axId val="104292352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400"/>
                </a:pPr>
                <a:r>
                  <a:rPr lang="en-US" sz="1400" dirty="0"/>
                  <a:t>$/Ton</a:t>
                </a:r>
              </a:p>
            </c:rich>
          </c:tx>
          <c:layout>
            <c:manualLayout>
              <c:xMode val="edge"/>
              <c:yMode val="edge"/>
              <c:x val="6.1728395061728392E-3"/>
              <c:y val="4.1852308558421709E-2"/>
            </c:manualLayout>
          </c:layout>
          <c:overlay val="0"/>
        </c:title>
        <c:numFmt formatCode="&quot;$&quot;#,##0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90951680"/>
        <c:crosses val="autoZero"/>
        <c:crossBetween val="between"/>
      </c:valAx>
    </c:plotArea>
    <c:plotVisOnly val="1"/>
    <c:dispBlanksAs val="gap"/>
    <c:showDLblsOverMax val="0"/>
  </c:chart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'[Chart in Microsoft PowerPoint]Sheet1'!$A$2</c:f>
              <c:strCache>
                <c:ptCount val="1"/>
                <c:pt idx="0">
                  <c:v>Farm Bill Commodity Programs</c:v>
                </c:pt>
              </c:strCache>
            </c:strRef>
          </c:tx>
          <c:spPr>
            <a:solidFill>
              <a:schemeClr val="tx1"/>
            </a:solidFill>
          </c:spPr>
          <c:invertIfNegative val="0"/>
          <c:cat>
            <c:strRef>
              <c:f>'[Chart in Microsoft PowerPoint]Sheet1'!$B$1:$E$1</c:f>
              <c:strCache>
                <c:ptCount val="4"/>
                <c:pt idx="0">
                  <c:v>FY17-18</c:v>
                </c:pt>
                <c:pt idx="1">
                  <c:v>FY18-19</c:v>
                </c:pt>
                <c:pt idx="2">
                  <c:v>FY19-20</c:v>
                </c:pt>
                <c:pt idx="3">
                  <c:v>FY20-21</c:v>
                </c:pt>
              </c:strCache>
            </c:strRef>
          </c:cat>
          <c:val>
            <c:numRef>
              <c:f>'[Chart in Microsoft PowerPoint]Sheet1'!$B$2:$E$2</c:f>
              <c:numCache>
                <c:formatCode>"$"#,##0</c:formatCode>
                <c:ptCount val="4"/>
                <c:pt idx="0">
                  <c:v>7709000000</c:v>
                </c:pt>
                <c:pt idx="1">
                  <c:v>3437000000</c:v>
                </c:pt>
                <c:pt idx="2">
                  <c:v>3566000000</c:v>
                </c:pt>
                <c:pt idx="3">
                  <c:v>6501000000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F5E-46A4-81DC-A43C937509D6}"/>
            </c:ext>
          </c:extLst>
        </c:ser>
        <c:ser>
          <c:idx val="1"/>
          <c:order val="1"/>
          <c:tx>
            <c:strRef>
              <c:f>'[Chart in Microsoft PowerPoint]Sheet1'!$A$3</c:f>
              <c:strCache>
                <c:ptCount val="1"/>
                <c:pt idx="0">
                  <c:v>Market Facilitation Program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cat>
            <c:strRef>
              <c:f>'[Chart in Microsoft PowerPoint]Sheet1'!$B$1:$E$1</c:f>
              <c:strCache>
                <c:ptCount val="4"/>
                <c:pt idx="0">
                  <c:v>FY17-18</c:v>
                </c:pt>
                <c:pt idx="1">
                  <c:v>FY18-19</c:v>
                </c:pt>
                <c:pt idx="2">
                  <c:v>FY19-20</c:v>
                </c:pt>
                <c:pt idx="3">
                  <c:v>FY20-21</c:v>
                </c:pt>
              </c:strCache>
            </c:strRef>
          </c:cat>
          <c:val>
            <c:numRef>
              <c:f>'[Chart in Microsoft PowerPoint]Sheet1'!$B$3:$E$3</c:f>
              <c:numCache>
                <c:formatCode>"$"#,##0</c:formatCode>
                <c:ptCount val="4"/>
                <c:pt idx="0">
                  <c:v>38000000</c:v>
                </c:pt>
                <c:pt idx="1">
                  <c:v>13678000000</c:v>
                </c:pt>
                <c:pt idx="2">
                  <c:v>9320000000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F5E-46A4-81DC-A43C937509D6}"/>
            </c:ext>
          </c:extLst>
        </c:ser>
        <c:ser>
          <c:idx val="2"/>
          <c:order val="2"/>
          <c:tx>
            <c:strRef>
              <c:f>'[Chart in Microsoft PowerPoint]Sheet1'!$A$4</c:f>
              <c:strCache>
                <c:ptCount val="1"/>
                <c:pt idx="0">
                  <c:v>CFAP</c:v>
                </c:pt>
              </c:strCache>
            </c:strRef>
          </c:tx>
          <c:spPr>
            <a:solidFill>
              <a:srgbClr val="008000"/>
            </a:solidFill>
          </c:spPr>
          <c:invertIfNegative val="0"/>
          <c:cat>
            <c:strRef>
              <c:f>'[Chart in Microsoft PowerPoint]Sheet1'!$B$1:$E$1</c:f>
              <c:strCache>
                <c:ptCount val="4"/>
                <c:pt idx="0">
                  <c:v>FY17-18</c:v>
                </c:pt>
                <c:pt idx="1">
                  <c:v>FY18-19</c:v>
                </c:pt>
                <c:pt idx="2">
                  <c:v>FY19-20</c:v>
                </c:pt>
                <c:pt idx="3">
                  <c:v>FY20-21</c:v>
                </c:pt>
              </c:strCache>
            </c:strRef>
          </c:cat>
          <c:val>
            <c:numRef>
              <c:f>'[Chart in Microsoft PowerPoint]Sheet1'!$B$4:$E$4</c:f>
              <c:numCache>
                <c:formatCode>"$"#,##0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16000000000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F5E-46A4-81DC-A43C937509D6}"/>
            </c:ext>
          </c:extLst>
        </c:ser>
        <c:ser>
          <c:idx val="3"/>
          <c:order val="3"/>
          <c:tx>
            <c:strRef>
              <c:f>'[Chart in Microsoft PowerPoint]Sheet1'!$A$5</c:f>
              <c:strCache>
                <c:ptCount val="1"/>
                <c:pt idx="0">
                  <c:v>Conservation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cat>
            <c:strRef>
              <c:f>'[Chart in Microsoft PowerPoint]Sheet1'!$B$1:$E$1</c:f>
              <c:strCache>
                <c:ptCount val="4"/>
                <c:pt idx="0">
                  <c:v>FY17-18</c:v>
                </c:pt>
                <c:pt idx="1">
                  <c:v>FY18-19</c:v>
                </c:pt>
                <c:pt idx="2">
                  <c:v>FY19-20</c:v>
                </c:pt>
                <c:pt idx="3">
                  <c:v>FY20-21</c:v>
                </c:pt>
              </c:strCache>
            </c:strRef>
          </c:cat>
          <c:val>
            <c:numRef>
              <c:f>'[Chart in Microsoft PowerPoint]Sheet1'!$B$5:$E$5</c:f>
              <c:numCache>
                <c:formatCode>"$"#,##0</c:formatCode>
                <c:ptCount val="4"/>
                <c:pt idx="0">
                  <c:v>5037000000</c:v>
                </c:pt>
                <c:pt idx="1">
                  <c:v>4989000000</c:v>
                </c:pt>
                <c:pt idx="2">
                  <c:v>5464000000</c:v>
                </c:pt>
                <c:pt idx="3">
                  <c:v>5666000000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F5E-46A4-81DC-A43C937509D6}"/>
            </c:ext>
          </c:extLst>
        </c:ser>
        <c:ser>
          <c:idx val="4"/>
          <c:order val="4"/>
          <c:tx>
            <c:strRef>
              <c:f>'[Chart in Microsoft PowerPoint]Sheet1'!$A$6</c:f>
              <c:strCache>
                <c:ptCount val="1"/>
                <c:pt idx="0">
                  <c:v>Crop Insurance</c:v>
                </c:pt>
              </c:strCache>
            </c:strRef>
          </c:tx>
          <c:spPr>
            <a:solidFill>
              <a:srgbClr val="CC00FF"/>
            </a:solidFill>
          </c:spPr>
          <c:invertIfNegative val="0"/>
          <c:cat>
            <c:strRef>
              <c:f>'[Chart in Microsoft PowerPoint]Sheet1'!$B$1:$E$1</c:f>
              <c:strCache>
                <c:ptCount val="4"/>
                <c:pt idx="0">
                  <c:v>FY17-18</c:v>
                </c:pt>
                <c:pt idx="1">
                  <c:v>FY18-19</c:v>
                </c:pt>
                <c:pt idx="2">
                  <c:v>FY19-20</c:v>
                </c:pt>
                <c:pt idx="3">
                  <c:v>FY20-21</c:v>
                </c:pt>
              </c:strCache>
            </c:strRef>
          </c:cat>
          <c:val>
            <c:numRef>
              <c:f>'[Chart in Microsoft PowerPoint]Sheet1'!$B$6:$E$6</c:f>
              <c:numCache>
                <c:formatCode>"$"#,##0</c:formatCode>
                <c:ptCount val="4"/>
                <c:pt idx="0">
                  <c:v>6525000000</c:v>
                </c:pt>
                <c:pt idx="1">
                  <c:v>10286000000</c:v>
                </c:pt>
                <c:pt idx="2">
                  <c:v>8546000000</c:v>
                </c:pt>
                <c:pt idx="3">
                  <c:v>7945000000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F5E-46A4-81DC-A43C937509D6}"/>
            </c:ext>
          </c:extLst>
        </c:ser>
        <c:ser>
          <c:idx val="5"/>
          <c:order val="5"/>
          <c:tx>
            <c:strRef>
              <c:f>'[Chart in Microsoft PowerPoint]Sheet1'!$A$7</c:f>
              <c:strCache>
                <c:ptCount val="1"/>
                <c:pt idx="0">
                  <c:v>Disaster &amp; All Other</c:v>
                </c:pt>
              </c:strCache>
            </c:strRef>
          </c:tx>
          <c:spPr>
            <a:solidFill>
              <a:srgbClr val="000099"/>
            </a:solidFill>
          </c:spPr>
          <c:invertIfNegative val="0"/>
          <c:cat>
            <c:strRef>
              <c:f>'[Chart in Microsoft PowerPoint]Sheet1'!$B$1:$E$1</c:f>
              <c:strCache>
                <c:ptCount val="4"/>
                <c:pt idx="0">
                  <c:v>FY17-18</c:v>
                </c:pt>
                <c:pt idx="1">
                  <c:v>FY18-19</c:v>
                </c:pt>
                <c:pt idx="2">
                  <c:v>FY19-20</c:v>
                </c:pt>
                <c:pt idx="3">
                  <c:v>FY20-21</c:v>
                </c:pt>
              </c:strCache>
            </c:strRef>
          </c:cat>
          <c:val>
            <c:numRef>
              <c:f>'[Chart in Microsoft PowerPoint]Sheet1'!$B$7:$E$7</c:f>
              <c:numCache>
                <c:formatCode>"$"#,##0</c:formatCode>
                <c:ptCount val="4"/>
                <c:pt idx="0">
                  <c:v>1182000000</c:v>
                </c:pt>
                <c:pt idx="1">
                  <c:v>2370000000</c:v>
                </c:pt>
                <c:pt idx="2">
                  <c:v>7584000000</c:v>
                </c:pt>
                <c:pt idx="3">
                  <c:v>1424000000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EF5E-46A4-81DC-A43C937509D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overlap val="100"/>
        <c:axId val="174336512"/>
        <c:axId val="174307520"/>
      </c:barChart>
      <c:catAx>
        <c:axId val="17433651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174307520"/>
        <c:crosses val="autoZero"/>
        <c:auto val="1"/>
        <c:lblAlgn val="ctr"/>
        <c:lblOffset val="100"/>
        <c:noMultiLvlLbl val="0"/>
      </c:catAx>
      <c:valAx>
        <c:axId val="174307520"/>
        <c:scaling>
          <c:orientation val="minMax"/>
        </c:scaling>
        <c:delete val="0"/>
        <c:axPos val="l"/>
        <c:majorGridlines/>
        <c:numFmt formatCode="&quot;$&quot;#,##0" sourceLinked="1"/>
        <c:majorTickMark val="none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174336512"/>
        <c:crosses val="autoZero"/>
        <c:crossBetween val="between"/>
        <c:dispUnits>
          <c:builtInUnit val="billions"/>
          <c:dispUnitsLbl>
            <c:layout/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</c:dispUnitsLbl>
        </c:dispUnits>
      </c:valAx>
    </c:plotArea>
    <c:legend>
      <c:legendPos val="b"/>
      <c:legendEntry>
        <c:idx val="1"/>
        <c:txPr>
          <a:bodyPr/>
          <a:lstStyle/>
          <a:p>
            <a:pPr>
              <a:defRPr sz="1400" b="1">
                <a:solidFill>
                  <a:schemeClr val="tx1"/>
                </a:solidFill>
              </a:defRPr>
            </a:pPr>
            <a:endParaRPr lang="en-US"/>
          </a:p>
        </c:txPr>
      </c:legendEntry>
      <c:legendEntry>
        <c:idx val="2"/>
        <c:txPr>
          <a:bodyPr/>
          <a:lstStyle/>
          <a:p>
            <a:pPr>
              <a:defRPr sz="1400" b="1">
                <a:solidFill>
                  <a:schemeClr val="tx1"/>
                </a:solidFill>
              </a:defRPr>
            </a:pPr>
            <a:endParaRPr lang="en-US"/>
          </a:p>
        </c:txPr>
      </c:legendEntry>
      <c:layout/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Net Farm Income</c:v>
                </c:pt>
              </c:strCache>
            </c:strRef>
          </c:tx>
          <c:spPr>
            <a:solidFill>
              <a:srgbClr val="008000"/>
            </a:solidFill>
          </c:spPr>
          <c:invertIfNegative val="0"/>
          <c:dPt>
            <c:idx val="1"/>
            <c:invertIfNegative val="0"/>
            <c:bubble3D val="0"/>
            <c:spPr>
              <a:pattFill prst="wdUpDiag">
                <a:fgClr>
                  <a:srgbClr val="008000"/>
                </a:fgClr>
                <a:bgClr>
                  <a:schemeClr val="bg1"/>
                </a:bgClr>
              </a:pattFill>
              <a:ln>
                <a:solidFill>
                  <a:srgbClr val="008000"/>
                </a:solidFill>
              </a:ln>
            </c:spPr>
            <c:extLst>
              <c:ext xmlns:c16="http://schemas.microsoft.com/office/drawing/2014/chart" uri="{C3380CC4-5D6E-409C-BE32-E72D297353CC}">
                <c16:uniqueId val="{00000000-19E5-49B2-A37C-200FAC548BFD}"/>
              </c:ext>
            </c:extLst>
          </c:dPt>
          <c:dPt>
            <c:idx val="2"/>
            <c:invertIfNegative val="0"/>
            <c:bubble3D val="0"/>
            <c:spPr>
              <a:pattFill prst="wdUpDiag">
                <a:fgClr>
                  <a:srgbClr val="008000"/>
                </a:fgClr>
                <a:bgClr>
                  <a:schemeClr val="bg1"/>
                </a:bgClr>
              </a:pattFill>
              <a:ln>
                <a:solidFill>
                  <a:srgbClr val="008000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19E5-49B2-A37C-200FAC548BFD}"/>
              </c:ext>
            </c:extLst>
          </c:dPt>
          <c:dPt>
            <c:idx val="3"/>
            <c:invertIfNegative val="0"/>
            <c:bubble3D val="0"/>
            <c:spPr>
              <a:pattFill prst="wdUpDiag">
                <a:fgClr>
                  <a:srgbClr val="008000"/>
                </a:fgClr>
                <a:bgClr>
                  <a:schemeClr val="bg1"/>
                </a:bgClr>
              </a:pattFill>
              <a:ln>
                <a:solidFill>
                  <a:srgbClr val="008000"/>
                </a:solidFill>
              </a:ln>
            </c:spPr>
            <c:extLst>
              <c:ext xmlns:c16="http://schemas.microsoft.com/office/drawing/2014/chart" uri="{C3380CC4-5D6E-409C-BE32-E72D297353CC}">
                <c16:uniqueId val="{00000002-19E5-49B2-A37C-200FAC548BFD}"/>
              </c:ext>
            </c:extLst>
          </c:dPt>
          <c:cat>
            <c:strRef>
              <c:f>Sheet1!$B$1:$E$1</c:f>
              <c:strCache>
                <c:ptCount val="4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</c:strCache>
            </c:strRef>
          </c:cat>
          <c:val>
            <c:numRef>
              <c:f>Sheet1!$B$2:$E$2</c:f>
              <c:numCache>
                <c:formatCode>"$"#,##0</c:formatCode>
                <c:ptCount val="4"/>
                <c:pt idx="0">
                  <c:v>83800000000</c:v>
                </c:pt>
                <c:pt idx="1">
                  <c:v>93600000000</c:v>
                </c:pt>
                <c:pt idx="2">
                  <c:v>90600000000</c:v>
                </c:pt>
                <c:pt idx="3">
                  <c:v>79400000000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B60-4E09-A751-968E945A26C5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Direct Government Payments</c:v>
                </c:pt>
              </c:strCache>
            </c:strRef>
          </c:tx>
          <c:spPr>
            <a:solidFill>
              <a:srgbClr val="000099"/>
            </a:solidFill>
          </c:spPr>
          <c:invertIfNegative val="0"/>
          <c:cat>
            <c:strRef>
              <c:f>Sheet1!$B$1:$E$1</c:f>
              <c:strCache>
                <c:ptCount val="4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</c:strCache>
            </c:strRef>
          </c:cat>
          <c:val>
            <c:numRef>
              <c:f>Sheet1!$B$3:$E$3</c:f>
              <c:numCache>
                <c:formatCode>"$"#,##0</c:formatCode>
                <c:ptCount val="4"/>
                <c:pt idx="0">
                  <c:v>13700000000</c:v>
                </c:pt>
                <c:pt idx="1">
                  <c:v>23700000000</c:v>
                </c:pt>
                <c:pt idx="2">
                  <c:v>32800000000</c:v>
                </c:pt>
                <c:pt idx="3">
                  <c:v>16600000000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B60-4E09-A751-968E945A26C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1576832"/>
        <c:axId val="84052224"/>
      </c:barChart>
      <c:catAx>
        <c:axId val="9157683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84052224"/>
        <c:crosses val="autoZero"/>
        <c:auto val="1"/>
        <c:lblAlgn val="ctr"/>
        <c:lblOffset val="100"/>
        <c:noMultiLvlLbl val="0"/>
      </c:catAx>
      <c:valAx>
        <c:axId val="84052224"/>
        <c:scaling>
          <c:orientation val="minMax"/>
        </c:scaling>
        <c:delete val="0"/>
        <c:axPos val="l"/>
        <c:majorGridlines/>
        <c:numFmt formatCode="&quot;$&quot;#,##0" sourceLinked="1"/>
        <c:majorTickMark val="out"/>
        <c:minorTickMark val="none"/>
        <c:tickLblPos val="nextTo"/>
        <c:crossAx val="91576832"/>
        <c:crosses val="autoZero"/>
        <c:crossBetween val="between"/>
        <c:dispUnits>
          <c:builtInUnit val="billions"/>
          <c:dispUnitsLbl>
            <c:layout/>
          </c:dispUnitsLbl>
        </c:dispUnits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008000"/>
            </a:solidFill>
            <a:ln w="12700" cmpd="sng">
              <a:solidFill>
                <a:srgbClr val="008000"/>
              </a:solidFill>
            </a:ln>
          </c:spPr>
          <c:invertIfNegative val="0"/>
          <c:dPt>
            <c:idx val="8"/>
            <c:invertIfNegative val="0"/>
            <c:bubble3D val="0"/>
            <c:spPr>
              <a:pattFill prst="wdUpDiag">
                <a:fgClr>
                  <a:srgbClr val="008000"/>
                </a:fgClr>
                <a:bgClr>
                  <a:schemeClr val="bg1"/>
                </a:bgClr>
              </a:pattFill>
              <a:ln w="12700" cmpd="sng">
                <a:solidFill>
                  <a:srgbClr val="008000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E8D2-48C6-9D62-3E7D37BF7E76}"/>
              </c:ext>
            </c:extLst>
          </c:dPt>
          <c:dPt>
            <c:idx val="9"/>
            <c:invertIfNegative val="0"/>
            <c:bubble3D val="0"/>
            <c:spPr>
              <a:pattFill prst="wdUpDiag">
                <a:fgClr>
                  <a:srgbClr val="008000"/>
                </a:fgClr>
                <a:bgClr>
                  <a:schemeClr val="bg1"/>
                </a:bgClr>
              </a:pattFill>
              <a:ln w="12700" cmpd="sng">
                <a:solidFill>
                  <a:srgbClr val="008000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E8D2-48C6-9D62-3E7D37BF7E76}"/>
              </c:ext>
            </c:extLst>
          </c:dPt>
          <c:dPt>
            <c:idx val="10"/>
            <c:invertIfNegative val="0"/>
            <c:bubble3D val="0"/>
            <c:spPr>
              <a:pattFill prst="wdUpDiag">
                <a:fgClr>
                  <a:srgbClr val="008000"/>
                </a:fgClr>
                <a:bgClr>
                  <a:schemeClr val="bg1"/>
                </a:bgClr>
              </a:pattFill>
              <a:ln w="12700" cmpd="sng">
                <a:solidFill>
                  <a:srgbClr val="008000"/>
                </a:solidFill>
              </a:ln>
            </c:spPr>
            <c:extLst>
              <c:ext xmlns:c16="http://schemas.microsoft.com/office/drawing/2014/chart" uri="{C3380CC4-5D6E-409C-BE32-E72D297353CC}">
                <c16:uniqueId val="{00000005-E8D2-48C6-9D62-3E7D37BF7E76}"/>
              </c:ext>
            </c:extLst>
          </c:dPt>
          <c:cat>
            <c:strRef>
              <c:f>Sheet1!$A$2:$A$12</c:f>
              <c:strCache>
                <c:ptCount val="11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 (E)</c:v>
                </c:pt>
                <c:pt idx="9">
                  <c:v>2020 (P)</c:v>
                </c:pt>
                <c:pt idx="10">
                  <c:v>2021 (P)</c:v>
                </c:pt>
              </c:strCache>
            </c:strRef>
          </c:cat>
          <c:val>
            <c:numRef>
              <c:f>Sheet1!$B$2:$B$12</c:f>
              <c:numCache>
                <c:formatCode>"$"#,##0</c:formatCode>
                <c:ptCount val="11"/>
                <c:pt idx="0">
                  <c:v>1836951000</c:v>
                </c:pt>
                <c:pt idx="1">
                  <c:v>1338563000</c:v>
                </c:pt>
                <c:pt idx="2">
                  <c:v>1394486000</c:v>
                </c:pt>
                <c:pt idx="3">
                  <c:v>1222151000</c:v>
                </c:pt>
                <c:pt idx="4">
                  <c:v>1614001000</c:v>
                </c:pt>
                <c:pt idx="5">
                  <c:v>1263457000</c:v>
                </c:pt>
                <c:pt idx="6">
                  <c:v>1038064000</c:v>
                </c:pt>
                <c:pt idx="7">
                  <c:v>1258713000</c:v>
                </c:pt>
                <c:pt idx="8">
                  <c:v>1405186000</c:v>
                </c:pt>
                <c:pt idx="9">
                  <c:v>1360040000</c:v>
                </c:pt>
                <c:pt idx="10">
                  <c:v>1191360000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E8D2-48C6-9D62-3E7D37BF7E7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18710272"/>
        <c:axId val="104299264"/>
      </c:barChart>
      <c:catAx>
        <c:axId val="1187102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2700000"/>
          <a:lstStyle/>
          <a:p>
            <a:pPr>
              <a:defRPr sz="1400"/>
            </a:pPr>
            <a:endParaRPr lang="en-US"/>
          </a:p>
        </c:txPr>
        <c:crossAx val="104299264"/>
        <c:crosses val="autoZero"/>
        <c:auto val="1"/>
        <c:lblAlgn val="ctr"/>
        <c:lblOffset val="100"/>
        <c:noMultiLvlLbl val="0"/>
      </c:catAx>
      <c:valAx>
        <c:axId val="104299264"/>
        <c:scaling>
          <c:orientation val="minMax"/>
        </c:scaling>
        <c:delete val="0"/>
        <c:axPos val="l"/>
        <c:majorGridlines/>
        <c:numFmt formatCode="&quot;$&quot;#,##0.0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118710272"/>
        <c:crosses val="autoZero"/>
        <c:crossBetween val="between"/>
        <c:dispUnits>
          <c:builtInUnit val="billions"/>
          <c:dispUnitsLbl>
            <c:layout/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</c:dispUnitsLbl>
        </c:dispUnits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69424"/>
          </a:xfrm>
          <a:prstGeom prst="rect">
            <a:avLst/>
          </a:prstGeom>
        </p:spPr>
        <p:txBody>
          <a:bodyPr vert="horz" lIns="94229" tIns="47115" rIns="94229" bIns="4711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093" y="0"/>
            <a:ext cx="3077739" cy="469424"/>
          </a:xfrm>
          <a:prstGeom prst="rect">
            <a:avLst/>
          </a:prstGeom>
        </p:spPr>
        <p:txBody>
          <a:bodyPr vert="horz" lIns="94229" tIns="47115" rIns="94229" bIns="47115" rtlCol="0"/>
          <a:lstStyle>
            <a:lvl1pPr algn="r">
              <a:defRPr sz="1200"/>
            </a:lvl1pPr>
          </a:lstStyle>
          <a:p>
            <a:fld id="{9A30FCFC-9F41-4B47-9EFD-BE5F9FD6D85D}" type="datetimeFigureOut">
              <a:rPr lang="en-US" smtClean="0"/>
              <a:t>8/13/2020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17422"/>
            <a:ext cx="3077739" cy="469424"/>
          </a:xfrm>
          <a:prstGeom prst="rect">
            <a:avLst/>
          </a:prstGeom>
        </p:spPr>
        <p:txBody>
          <a:bodyPr vert="horz" lIns="94229" tIns="47115" rIns="94229" bIns="4711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093" y="8917422"/>
            <a:ext cx="3077739" cy="469424"/>
          </a:xfrm>
          <a:prstGeom prst="rect">
            <a:avLst/>
          </a:prstGeom>
        </p:spPr>
        <p:txBody>
          <a:bodyPr vert="horz" lIns="94229" tIns="47115" rIns="94229" bIns="47115" rtlCol="0" anchor="b"/>
          <a:lstStyle>
            <a:lvl1pPr algn="r">
              <a:defRPr sz="1200"/>
            </a:lvl1pPr>
          </a:lstStyle>
          <a:p>
            <a:fld id="{A76A0819-4B0E-4715-AABF-910C543A29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4216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69424"/>
          </a:xfrm>
          <a:prstGeom prst="rect">
            <a:avLst/>
          </a:prstGeom>
        </p:spPr>
        <p:txBody>
          <a:bodyPr vert="horz" lIns="94229" tIns="47115" rIns="94229" bIns="4711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3" y="0"/>
            <a:ext cx="3077739" cy="469424"/>
          </a:xfrm>
          <a:prstGeom prst="rect">
            <a:avLst/>
          </a:prstGeom>
        </p:spPr>
        <p:txBody>
          <a:bodyPr vert="horz" lIns="94229" tIns="47115" rIns="94229" bIns="47115" rtlCol="0"/>
          <a:lstStyle>
            <a:lvl1pPr algn="r">
              <a:defRPr sz="1200"/>
            </a:lvl1pPr>
          </a:lstStyle>
          <a:p>
            <a:fld id="{FFB4E58C-38AE-4CDA-9DB7-E923884C3EED}" type="datetimeFigureOut">
              <a:rPr lang="en-US" smtClean="0"/>
              <a:t>8/13/2020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3325" y="704850"/>
            <a:ext cx="4695825" cy="3521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5" rIns="94229" bIns="4711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459527"/>
            <a:ext cx="5681980" cy="4224814"/>
          </a:xfrm>
          <a:prstGeom prst="rect">
            <a:avLst/>
          </a:prstGeom>
        </p:spPr>
        <p:txBody>
          <a:bodyPr vert="horz" lIns="94229" tIns="47115" rIns="94229" bIns="47115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39" cy="469424"/>
          </a:xfrm>
          <a:prstGeom prst="rect">
            <a:avLst/>
          </a:prstGeom>
        </p:spPr>
        <p:txBody>
          <a:bodyPr vert="horz" lIns="94229" tIns="47115" rIns="94229" bIns="4711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3" y="8917422"/>
            <a:ext cx="3077739" cy="469424"/>
          </a:xfrm>
          <a:prstGeom prst="rect">
            <a:avLst/>
          </a:prstGeom>
        </p:spPr>
        <p:txBody>
          <a:bodyPr vert="horz" lIns="94229" tIns="47115" rIns="94229" bIns="47115" rtlCol="0" anchor="b"/>
          <a:lstStyle>
            <a:lvl1pPr algn="r">
              <a:defRPr sz="1200"/>
            </a:lvl1pPr>
          </a:lstStyle>
          <a:p>
            <a:fld id="{299795EE-2351-43C5-A361-CAB1BBEDCF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7014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03325" y="704850"/>
            <a:ext cx="4695825" cy="35210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A480CA-C81F-4B7E-AA66-9A79FF69FE30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59082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9795EE-2351-43C5-A361-CAB1BBEDCFE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2287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9795EE-2351-43C5-A361-CAB1BBEDCFE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5256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9795EE-2351-43C5-A361-CAB1BBEDCFE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2505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9795EE-2351-43C5-A361-CAB1BBEDCFE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5959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9795EE-2351-43C5-A361-CAB1BBEDCFE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05734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9795EE-2351-43C5-A361-CAB1BBEDCFE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77936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9795EE-2351-43C5-A361-CAB1BBEDCFE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23959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9795EE-2351-43C5-A361-CAB1BBEDCFE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34408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9795EE-2351-43C5-A361-CAB1BBEDCFE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14638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9795EE-2351-43C5-A361-CAB1BBEDCFE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0917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400" dirty="0"/>
          </a:p>
          <a:p>
            <a:endParaRPr lang="en-US" sz="1400" dirty="0"/>
          </a:p>
          <a:p>
            <a:endParaRPr lang="en-US" sz="1400" dirty="0"/>
          </a:p>
          <a:p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9795EE-2351-43C5-A361-CAB1BBEDCFE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77651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9795EE-2351-43C5-A361-CAB1BBEDCFE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43577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9795EE-2351-43C5-A361-CAB1BBEDCFEB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88131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9795EE-2351-43C5-A361-CAB1BBEDCFEB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26592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9795EE-2351-43C5-A361-CAB1BBEDCFEB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65889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9795EE-2351-43C5-A361-CAB1BBEDCFEB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65182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3325" y="704850"/>
            <a:ext cx="4695825" cy="3521075"/>
          </a:xfrm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9286" y="4460170"/>
            <a:ext cx="5683910" cy="4224494"/>
          </a:xfrm>
          <a:noFill/>
          <a:ln/>
        </p:spPr>
        <p:txBody>
          <a:bodyPr/>
          <a:lstStyle/>
          <a:p>
            <a:pPr eaLnBrk="1" hangingPunct="1"/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2396319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03325" y="704850"/>
            <a:ext cx="4695825" cy="35210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A480CA-C81F-4B7E-AA66-9A79FF69FE30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0238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9795EE-2351-43C5-A361-CAB1BBEDCFE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4687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9795EE-2351-43C5-A361-CAB1BBEDCFE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791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9795EE-2351-43C5-A361-CAB1BBEDCFE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609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9795EE-2351-43C5-A361-CAB1BBEDCFE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0101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C02DF62-007C-4B8A-A8DF-6982D7787511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4056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9795EE-2351-43C5-A361-CAB1BBEDCFE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2743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24000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3528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028" name="Picture 4" descr="C:\Users\tom.lipetzky\Downloads\co_cda__dept_rgb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096000"/>
            <a:ext cx="3886200" cy="634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Content Placeholder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5961" y="6113338"/>
            <a:ext cx="625639" cy="616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90147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CDDE2-0B1D-4152-8C99-32604E2FD854}" type="datetimeFigureOut">
              <a:rPr lang="en-US" smtClean="0"/>
              <a:t>8/13/2020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5FB7-1D12-4F1F-8EB8-84735627BC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1346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CDDE2-0B1D-4152-8C99-32604E2FD854}" type="datetimeFigureOut">
              <a:rPr lang="en-US" smtClean="0"/>
              <a:t>8/13/2020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5FB7-1D12-4F1F-8EB8-84735627BC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5111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CDDE2-0B1D-4152-8C99-32604E2FD854}" type="datetimeFigureOut">
              <a:rPr lang="en-US" smtClean="0"/>
              <a:t>8/13/2020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5FB7-1D12-4F1F-8EB8-84735627BC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3241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CDDE2-0B1D-4152-8C99-32604E2FD854}" type="datetimeFigureOut">
              <a:rPr lang="en-US" smtClean="0"/>
              <a:t>8/13/2020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5FB7-1D12-4F1F-8EB8-84735627BC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4019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CDDE2-0B1D-4152-8C99-32604E2FD854}" type="datetimeFigureOut">
              <a:rPr lang="en-US" smtClean="0"/>
              <a:t>8/13/2020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5FB7-1D12-4F1F-8EB8-84735627BC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6179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73087"/>
          </a:xfrm>
        </p:spPr>
        <p:txBody>
          <a:bodyPr>
            <a:normAutofit/>
          </a:bodyPr>
          <a:lstStyle>
            <a:lvl1pPr>
              <a:defRPr sz="2800" b="1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62077"/>
            <a:ext cx="4038599" cy="206692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1" y="1371603"/>
            <a:ext cx="4038599" cy="205739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</a:t>
            </a:r>
          </a:p>
        </p:txBody>
      </p:sp>
      <p:pic>
        <p:nvPicPr>
          <p:cNvPr id="8" name="Picture 7" descr="co_cda__dept_300_rgb.png"/>
          <p:cNvPicPr>
            <a:picLocks noChangeAspect="1"/>
          </p:cNvPicPr>
          <p:nvPr userDrawn="1"/>
        </p:nvPicPr>
        <p:blipFill>
          <a:blip r:embed="rId2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1" y="6096000"/>
            <a:ext cx="3468869" cy="613844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sz="half" idx="10"/>
          </p:nvPr>
        </p:nvSpPr>
        <p:spPr>
          <a:xfrm>
            <a:off x="446314" y="3604534"/>
            <a:ext cx="4038599" cy="206692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sz="half" idx="11"/>
          </p:nvPr>
        </p:nvSpPr>
        <p:spPr>
          <a:xfrm>
            <a:off x="4659086" y="3593648"/>
            <a:ext cx="4038599" cy="206692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EF5B26B6-74D0-4AA8-A022-FB1BFBFE7E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43899" y="6422856"/>
            <a:ext cx="2133600" cy="365125"/>
          </a:xfrm>
        </p:spPr>
        <p:txBody>
          <a:bodyPr/>
          <a:lstStyle/>
          <a:p>
            <a:fld id="{39BA125E-0571-4197-ACED-AD7CBDC9E5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2845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73087"/>
          </a:xfrm>
        </p:spPr>
        <p:txBody>
          <a:bodyPr>
            <a:normAutofit/>
          </a:bodyPr>
          <a:lstStyle>
            <a:lvl1pPr>
              <a:defRPr sz="2800" b="1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62077"/>
            <a:ext cx="4038599" cy="206692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1" y="1371603"/>
            <a:ext cx="4038599" cy="205739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</a:t>
            </a:r>
          </a:p>
        </p:txBody>
      </p:sp>
      <p:pic>
        <p:nvPicPr>
          <p:cNvPr id="8" name="Picture 7" descr="co_cda__dept_300_rgb.png"/>
          <p:cNvPicPr>
            <a:picLocks noChangeAspect="1"/>
          </p:cNvPicPr>
          <p:nvPr userDrawn="1"/>
        </p:nvPicPr>
        <p:blipFill>
          <a:blip r:embed="rId2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1" y="6096000"/>
            <a:ext cx="3468869" cy="613844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sz="half" idx="10"/>
          </p:nvPr>
        </p:nvSpPr>
        <p:spPr>
          <a:xfrm>
            <a:off x="446314" y="3604534"/>
            <a:ext cx="4038599" cy="206692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sz="half" idx="11"/>
          </p:nvPr>
        </p:nvSpPr>
        <p:spPr>
          <a:xfrm>
            <a:off x="4659086" y="3593648"/>
            <a:ext cx="4038599" cy="206692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EF5B26B6-74D0-4AA8-A022-FB1BFBFE7E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43899" y="6422856"/>
            <a:ext cx="2133600" cy="365125"/>
          </a:xfrm>
        </p:spPr>
        <p:txBody>
          <a:bodyPr/>
          <a:lstStyle/>
          <a:p>
            <a:fld id="{39BA125E-0571-4197-ACED-AD7CBDC9E5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43440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573087"/>
          </a:xfrm>
        </p:spPr>
        <p:txBody>
          <a:bodyPr>
            <a:normAutofit/>
          </a:bodyPr>
          <a:lstStyle>
            <a:lvl1pPr>
              <a:defRPr sz="2800" b="1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Missions - Goals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62077"/>
            <a:ext cx="8229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8" name="Picture 7" descr="co_cda__dept_300_rgb.png"/>
          <p:cNvPicPr>
            <a:picLocks noChangeAspect="1"/>
          </p:cNvPicPr>
          <p:nvPr userDrawn="1"/>
        </p:nvPicPr>
        <p:blipFill>
          <a:blip r:embed="rId2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1" y="6096000"/>
            <a:ext cx="3468869" cy="613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402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573087"/>
          </a:xfrm>
        </p:spPr>
        <p:txBody>
          <a:bodyPr>
            <a:normAutofit/>
          </a:bodyPr>
          <a:lstStyle>
            <a:lvl1pPr>
              <a:defRPr sz="2800" b="1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Missions - Goals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62077"/>
            <a:ext cx="8229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8" name="Picture 7" descr="co_cda__dept_300_rgb.png"/>
          <p:cNvPicPr>
            <a:picLocks noChangeAspect="1"/>
          </p:cNvPicPr>
          <p:nvPr userDrawn="1"/>
        </p:nvPicPr>
        <p:blipFill>
          <a:blip r:embed="rId2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1" y="6096000"/>
            <a:ext cx="3468869" cy="613844"/>
          </a:xfrm>
          <a:prstGeom prst="rect">
            <a:avLst/>
          </a:prstGeom>
        </p:spPr>
      </p:pic>
      <p:sp>
        <p:nvSpPr>
          <p:cNvPr id="5" name="Slide Number Placeholder 6">
            <a:extLst>
              <a:ext uri="{FF2B5EF4-FFF2-40B4-BE49-F238E27FC236}">
                <a16:creationId xmlns:a16="http://schemas.microsoft.com/office/drawing/2014/main" id="{1E2250FB-B488-4BE6-92A7-B3CDBA97F9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</p:spPr>
        <p:txBody>
          <a:bodyPr/>
          <a:lstStyle/>
          <a:p>
            <a:fld id="{39BA125E-0571-4197-ACED-AD7CBDC9E5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93957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573087"/>
          </a:xfrm>
        </p:spPr>
        <p:txBody>
          <a:bodyPr>
            <a:normAutofit/>
          </a:bodyPr>
          <a:lstStyle>
            <a:lvl1pPr>
              <a:defRPr sz="2800" b="1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Missions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62077"/>
            <a:ext cx="2427514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331036" y="1371603"/>
            <a:ext cx="2449286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8" name="Picture 7" descr="co_cda__dept_300_rgb.png"/>
          <p:cNvPicPr>
            <a:picLocks noChangeAspect="1"/>
          </p:cNvPicPr>
          <p:nvPr userDrawn="1"/>
        </p:nvPicPr>
        <p:blipFill>
          <a:blip r:embed="rId2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1" y="6096000"/>
            <a:ext cx="3468869" cy="613844"/>
          </a:xfrm>
          <a:prstGeom prst="rect">
            <a:avLst/>
          </a:prstGeom>
        </p:spPr>
      </p:pic>
      <p:sp>
        <p:nvSpPr>
          <p:cNvPr id="6" name="Content Placeholder 3"/>
          <p:cNvSpPr>
            <a:spLocks noGrp="1"/>
          </p:cNvSpPr>
          <p:nvPr>
            <p:ph sz="half" idx="10"/>
          </p:nvPr>
        </p:nvSpPr>
        <p:spPr>
          <a:xfrm>
            <a:off x="6226640" y="1349830"/>
            <a:ext cx="244928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665126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Autofit/>
          </a:bodyPr>
          <a:lstStyle>
            <a:lvl1pPr>
              <a:defRPr sz="32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525963"/>
          </a:xfrm>
        </p:spPr>
        <p:txBody>
          <a:bodyPr/>
          <a:lstStyle>
            <a:lvl1pPr marL="342900" indent="-342900">
              <a:buFont typeface="Wingdings" panose="05000000000000000000" pitchFamily="2" charset="2"/>
              <a:buChar char="ü"/>
              <a:defRPr sz="2400"/>
            </a:lvl1pPr>
            <a:lvl2pPr marL="742950" indent="-285750">
              <a:buFont typeface="Arial" panose="020B0604020202020204" pitchFamily="34" charset="0"/>
              <a:buChar char="•"/>
              <a:defRPr sz="2000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pic>
        <p:nvPicPr>
          <p:cNvPr id="7" name="Picture 4" descr="C:\Users\tom.lipetzky\Downloads\co_cda__dept_rgb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096000"/>
            <a:ext cx="3886200" cy="634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Content Placeholder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5961" y="6113338"/>
            <a:ext cx="625639" cy="616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961646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73087"/>
          </a:xfrm>
        </p:spPr>
        <p:txBody>
          <a:bodyPr>
            <a:normAutofit/>
          </a:bodyPr>
          <a:lstStyle>
            <a:lvl1pPr>
              <a:defRPr sz="2800" b="1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62077"/>
            <a:ext cx="4038599" cy="206692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1" y="1371603"/>
            <a:ext cx="4038599" cy="205739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</a:t>
            </a:r>
          </a:p>
        </p:txBody>
      </p:sp>
      <p:pic>
        <p:nvPicPr>
          <p:cNvPr id="8" name="Picture 7" descr="co_cda__dept_300_rgb.png"/>
          <p:cNvPicPr>
            <a:picLocks noChangeAspect="1"/>
          </p:cNvPicPr>
          <p:nvPr userDrawn="1"/>
        </p:nvPicPr>
        <p:blipFill>
          <a:blip r:embed="rId2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1" y="6096000"/>
            <a:ext cx="3468869" cy="613844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sz="half" idx="10"/>
          </p:nvPr>
        </p:nvSpPr>
        <p:spPr>
          <a:xfrm>
            <a:off x="446314" y="3604534"/>
            <a:ext cx="4038599" cy="206692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sz="half" idx="11"/>
          </p:nvPr>
        </p:nvSpPr>
        <p:spPr>
          <a:xfrm>
            <a:off x="4659086" y="3593648"/>
            <a:ext cx="4038599" cy="206692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9706667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9"/>
            <a:ext cx="8229600" cy="639762"/>
          </a:xfrm>
        </p:spPr>
        <p:txBody>
          <a:bodyPr>
            <a:normAutofit/>
          </a:bodyPr>
          <a:lstStyle>
            <a:lvl1pPr>
              <a:defRPr sz="3200" baseline="0">
                <a:latin typeface="+mj-lt"/>
              </a:defRPr>
            </a:lvl1pPr>
          </a:lstStyle>
          <a:p>
            <a:r>
              <a:rPr lang="en-US" dirty="0"/>
              <a:t>Missions - Goals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8648" y="1398435"/>
            <a:ext cx="8276253" cy="1411440"/>
          </a:xfrm>
        </p:spPr>
        <p:txBody>
          <a:bodyPr/>
          <a:lstStyle>
            <a:lvl1pPr marL="0" indent="0">
              <a:buNone/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endParaRPr lang="en-US" dirty="0"/>
          </a:p>
        </p:txBody>
      </p:sp>
      <p:pic>
        <p:nvPicPr>
          <p:cNvPr id="8" name="Picture 7" descr="co_cda__dept_300_rgb.png"/>
          <p:cNvPicPr>
            <a:picLocks noChangeAspect="1"/>
          </p:cNvPicPr>
          <p:nvPr userDrawn="1"/>
        </p:nvPicPr>
        <p:blipFill>
          <a:blip r:embed="rId2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1" y="6096000"/>
            <a:ext cx="3468869" cy="613844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sz="half" idx="10"/>
          </p:nvPr>
        </p:nvSpPr>
        <p:spPr>
          <a:xfrm>
            <a:off x="466726" y="3028950"/>
            <a:ext cx="8238931" cy="2495549"/>
          </a:xfrm>
        </p:spPr>
        <p:txBody>
          <a:bodyPr>
            <a:normAutofit/>
          </a:bodyPr>
          <a:lstStyle>
            <a:lvl1pPr marL="0" indent="0" algn="ctr">
              <a:buNone/>
              <a:defRPr sz="1800" baseline="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2375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563562"/>
          </a:xfrm>
        </p:spPr>
        <p:txBody>
          <a:bodyPr>
            <a:noAutofit/>
          </a:bodyPr>
          <a:lstStyle>
            <a:lvl1pPr>
              <a:defRPr sz="2800" b="1" baseline="0"/>
            </a:lvl1pPr>
          </a:lstStyle>
          <a:p>
            <a:r>
              <a:rPr lang="en-US" dirty="0"/>
              <a:t>Colorado Proud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43000"/>
            <a:ext cx="4038600" cy="4267199"/>
          </a:xfrm>
        </p:spPr>
        <p:txBody>
          <a:bodyPr/>
          <a:lstStyle>
            <a:lvl1pPr marL="342900" indent="-342900">
              <a:buFont typeface="Wingdings" panose="05000000000000000000" pitchFamily="2" charset="2"/>
              <a:buChar char="ü"/>
              <a:defRPr sz="2400"/>
            </a:lvl1pPr>
            <a:lvl2pPr marL="457200" indent="0">
              <a:buFont typeface="Arial" panose="020B0604020202020204" pitchFamily="34" charset="0"/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</a:t>
            </a:r>
          </a:p>
          <a:p>
            <a:pPr lvl="2"/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4038600" cy="4267199"/>
          </a:xfrm>
        </p:spPr>
        <p:txBody>
          <a:bodyPr/>
          <a:lstStyle>
            <a:lvl1pPr marL="342900" indent="-342900">
              <a:buFont typeface="Wingdings" panose="05000000000000000000" pitchFamily="2" charset="2"/>
              <a:buChar char="ü"/>
              <a:defRPr sz="2400"/>
            </a:lvl1pPr>
            <a:lvl2pPr marL="742950" indent="-285750">
              <a:buFont typeface="Arial" panose="020B0604020202020204" pitchFamily="34" charset="0"/>
              <a:buChar char="•"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pic>
        <p:nvPicPr>
          <p:cNvPr id="8" name="Picture 4" descr="C:\Users\tom.lipetzky\Downloads\co_cda__dept_rgb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071394"/>
            <a:ext cx="3886200" cy="634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Content Placeholder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5961" y="6113338"/>
            <a:ext cx="625639" cy="616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54801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563562"/>
          </a:xfrm>
        </p:spPr>
        <p:txBody>
          <a:bodyPr>
            <a:noAutofit/>
          </a:bodyPr>
          <a:lstStyle>
            <a:lvl1pPr>
              <a:defRPr sz="3200" baseline="0"/>
            </a:lvl1pPr>
          </a:lstStyle>
          <a:p>
            <a:r>
              <a:rPr lang="en-US" dirty="0"/>
              <a:t>Colorado Proud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43001"/>
            <a:ext cx="4038600" cy="2286000"/>
          </a:xfrm>
        </p:spPr>
        <p:txBody>
          <a:bodyPr/>
          <a:lstStyle>
            <a:lvl1pPr marL="342900" indent="-342900">
              <a:buFont typeface="Wingdings" panose="05000000000000000000" pitchFamily="2" charset="2"/>
              <a:buChar char="ü"/>
              <a:defRPr sz="2400"/>
            </a:lvl1pPr>
            <a:lvl2pPr marL="457200" indent="0">
              <a:buFont typeface="Arial" panose="020B0604020202020204" pitchFamily="34" charset="0"/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</a:t>
            </a:r>
          </a:p>
          <a:p>
            <a:pPr lvl="2"/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3001"/>
            <a:ext cx="4038600" cy="2286000"/>
          </a:xfrm>
        </p:spPr>
        <p:txBody>
          <a:bodyPr/>
          <a:lstStyle>
            <a:lvl1pPr marL="342900" indent="-342900">
              <a:buFont typeface="Wingdings" panose="05000000000000000000" pitchFamily="2" charset="2"/>
              <a:buChar char="ü"/>
              <a:defRPr sz="2400"/>
            </a:lvl1pPr>
            <a:lvl2pPr marL="742950" indent="-285750">
              <a:buFont typeface="Arial" panose="020B0604020202020204" pitchFamily="34" charset="0"/>
              <a:buChar char="•"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pic>
        <p:nvPicPr>
          <p:cNvPr id="8" name="Picture 4" descr="C:\Users\tom.lipetzky\Downloads\co_cda__dept_rgb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071394"/>
            <a:ext cx="3886200" cy="634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Content Placeholder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5961" y="6113338"/>
            <a:ext cx="625639" cy="616868"/>
          </a:xfrm>
          <a:prstGeom prst="rect">
            <a:avLst/>
          </a:prstGeom>
        </p:spPr>
      </p:pic>
      <p:sp>
        <p:nvSpPr>
          <p:cNvPr id="7" name="Content Placeholder 2"/>
          <p:cNvSpPr>
            <a:spLocks noGrp="1"/>
          </p:cNvSpPr>
          <p:nvPr>
            <p:ph sz="half" idx="10"/>
          </p:nvPr>
        </p:nvSpPr>
        <p:spPr>
          <a:xfrm>
            <a:off x="457200" y="3581400"/>
            <a:ext cx="4038600" cy="2286000"/>
          </a:xfrm>
        </p:spPr>
        <p:txBody>
          <a:bodyPr/>
          <a:lstStyle>
            <a:lvl1pPr marL="342900" indent="-342900">
              <a:buFont typeface="Wingdings" panose="05000000000000000000" pitchFamily="2" charset="2"/>
              <a:buChar char="ü"/>
              <a:defRPr sz="2400"/>
            </a:lvl1pPr>
            <a:lvl2pPr marL="457200" indent="0">
              <a:buFont typeface="Arial" panose="020B0604020202020204" pitchFamily="34" charset="0"/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</a:t>
            </a:r>
          </a:p>
          <a:p>
            <a:pPr lvl="2"/>
            <a:endParaRPr lang="en-US" dirty="0"/>
          </a:p>
        </p:txBody>
      </p:sp>
      <p:sp>
        <p:nvSpPr>
          <p:cNvPr id="10" name="Content Placeholder 3"/>
          <p:cNvSpPr>
            <a:spLocks noGrp="1"/>
          </p:cNvSpPr>
          <p:nvPr>
            <p:ph sz="half" idx="11"/>
          </p:nvPr>
        </p:nvSpPr>
        <p:spPr>
          <a:xfrm>
            <a:off x="4648200" y="3581400"/>
            <a:ext cx="4038600" cy="2286000"/>
          </a:xfrm>
        </p:spPr>
        <p:txBody>
          <a:bodyPr/>
          <a:lstStyle>
            <a:lvl1pPr marL="342900" indent="-342900">
              <a:buFont typeface="Wingdings" panose="05000000000000000000" pitchFamily="2" charset="2"/>
              <a:buChar char="ü"/>
              <a:defRPr sz="2400"/>
            </a:lvl1pPr>
            <a:lvl2pPr marL="742950" indent="-285750">
              <a:buFont typeface="Arial" panose="020B0604020202020204" pitchFamily="34" charset="0"/>
              <a:buChar char="•"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8251744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CDDE2-0B1D-4152-8C99-32604E2FD854}" type="datetimeFigureOut">
              <a:rPr lang="en-US" smtClean="0"/>
              <a:t>8/13/2020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5FB7-1D12-4F1F-8EB8-84735627BC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2729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8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563562"/>
          </a:xfrm>
        </p:spPr>
        <p:txBody>
          <a:bodyPr>
            <a:noAutofit/>
          </a:bodyPr>
          <a:lstStyle>
            <a:lvl1pPr>
              <a:defRPr sz="3200" baseline="0"/>
            </a:lvl1pPr>
          </a:lstStyle>
          <a:p>
            <a:r>
              <a:rPr lang="en-US" dirty="0"/>
              <a:t>Colorado Proud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6400"/>
            <a:ext cx="4038600" cy="3992563"/>
          </a:xfrm>
        </p:spPr>
        <p:txBody>
          <a:bodyPr/>
          <a:lstStyle>
            <a:lvl1pPr marL="342900" indent="-342900">
              <a:buFont typeface="Wingdings" panose="05000000000000000000" pitchFamily="2" charset="2"/>
              <a:buChar char="ü"/>
              <a:defRPr sz="2400"/>
            </a:lvl1pPr>
            <a:lvl2pPr marL="457200" indent="0">
              <a:buFont typeface="Arial" panose="020B0604020202020204" pitchFamily="34" charset="0"/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</a:t>
            </a:r>
          </a:p>
          <a:p>
            <a:pPr lvl="2"/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038600" cy="3992563"/>
          </a:xfrm>
        </p:spPr>
        <p:txBody>
          <a:bodyPr/>
          <a:lstStyle>
            <a:lvl1pPr marL="342900" indent="-342900">
              <a:buFont typeface="Wingdings" panose="05000000000000000000" pitchFamily="2" charset="2"/>
              <a:buChar char="ü"/>
              <a:defRPr sz="2400"/>
            </a:lvl1pPr>
            <a:lvl2pPr marL="742950" indent="-285750">
              <a:buFont typeface="Arial" panose="020B0604020202020204" pitchFamily="34" charset="0"/>
              <a:buChar char="•"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pic>
        <p:nvPicPr>
          <p:cNvPr id="8" name="Picture 4" descr="C:\Users\tom.lipetzky\Downloads\co_cda__dept_rgb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071394"/>
            <a:ext cx="3886200" cy="634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 txBox="1">
            <a:spLocks/>
          </p:cNvSpPr>
          <p:nvPr userDrawn="1"/>
        </p:nvSpPr>
        <p:spPr>
          <a:xfrm>
            <a:off x="457200" y="1275099"/>
            <a:ext cx="4038600" cy="4013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400" dirty="0"/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4648200" y="1252687"/>
            <a:ext cx="4038600" cy="4237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400" dirty="0"/>
          </a:p>
        </p:txBody>
      </p:sp>
      <p:pic>
        <p:nvPicPr>
          <p:cNvPr id="9" name="Content Placeholder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5961" y="6113338"/>
            <a:ext cx="625639" cy="616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70888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CDDE2-0B1D-4152-8C99-32604E2FD854}" type="datetimeFigureOut">
              <a:rPr lang="en-US" smtClean="0"/>
              <a:t>8/13/2020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5FB7-1D12-4F1F-8EB8-84735627BC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2318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CDDE2-0B1D-4152-8C99-32604E2FD854}" type="datetimeFigureOut">
              <a:rPr lang="en-US" smtClean="0"/>
              <a:t>8/13/2020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5FB7-1D12-4F1F-8EB8-84735627BC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3892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CDDE2-0B1D-4152-8C99-32604E2FD854}" type="datetimeFigureOut">
              <a:rPr lang="en-US" smtClean="0"/>
              <a:t>8/13/2020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5FB7-1D12-4F1F-8EB8-84735627BC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3414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DCDDE2-0B1D-4152-8C99-32604E2FD854}" type="datetimeFigureOut">
              <a:rPr lang="en-US" smtClean="0"/>
              <a:t>8/13/2020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675FB7-1D12-4F1F-8EB8-84735627BC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11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69" r:id="rId4"/>
    <p:sldLayoutId id="2147483668" r:id="rId5"/>
    <p:sldLayoutId id="2147483667" r:id="rId6"/>
    <p:sldLayoutId id="2147483651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1" r:id="rId15"/>
    <p:sldLayoutId id="2147483662" r:id="rId16"/>
    <p:sldLayoutId id="2147483665" r:id="rId17"/>
    <p:sldLayoutId id="2147483666" r:id="rId18"/>
    <p:sldLayoutId id="2147483671" r:id="rId19"/>
    <p:sldLayoutId id="2147483672" r:id="rId20"/>
    <p:sldLayoutId id="2147483673" r:id="rId2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 bwMode="auto">
          <a:xfrm>
            <a:off x="174171" y="1749416"/>
            <a:ext cx="8784772" cy="1821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kern="0" dirty="0">
                <a:latin typeface="+mn-lt"/>
                <a:cs typeface="Arial" panose="020B0604020202020204" pitchFamily="34" charset="0"/>
              </a:rPr>
              <a:t>Ag Markets &amp; Covid-19</a:t>
            </a:r>
          </a:p>
          <a:p>
            <a:pPr>
              <a:defRPr/>
            </a:pPr>
            <a:endParaRPr lang="en-US" kern="0" dirty="0">
              <a:latin typeface="+mn-lt"/>
              <a:cs typeface="Arial" panose="020B0604020202020204" pitchFamily="34" charset="0"/>
            </a:endParaRPr>
          </a:p>
          <a:p>
            <a:pPr>
              <a:defRPr/>
            </a:pPr>
            <a:r>
              <a:rPr lang="en-US" sz="2000" kern="0" dirty="0">
                <a:latin typeface="+mn-lt"/>
                <a:cs typeface="Arial" panose="020B0604020202020204" pitchFamily="34" charset="0"/>
              </a:rPr>
              <a:t>-- Ditch &amp; Reservoir Company Alliance --</a:t>
            </a:r>
          </a:p>
        </p:txBody>
      </p:sp>
      <p:sp>
        <p:nvSpPr>
          <p:cNvPr id="8" name="Subtitle 2"/>
          <p:cNvSpPr txBox="1">
            <a:spLocks/>
          </p:cNvSpPr>
          <p:nvPr/>
        </p:nvSpPr>
        <p:spPr bwMode="auto">
          <a:xfrm>
            <a:off x="451757" y="3913815"/>
            <a:ext cx="8229600" cy="1692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defRPr/>
            </a:pPr>
            <a:r>
              <a:rPr lang="en-US" sz="2000" b="1" kern="0" dirty="0">
                <a:cs typeface="Arial" panose="020B0604020202020204" pitchFamily="34" charset="0"/>
              </a:rPr>
              <a:t> </a:t>
            </a:r>
            <a:r>
              <a:rPr lang="en-US" sz="1800" b="1" kern="0" dirty="0">
                <a:cs typeface="Arial" panose="020B0604020202020204" pitchFamily="34" charset="0"/>
              </a:rPr>
              <a:t>Tom </a:t>
            </a:r>
            <a:r>
              <a:rPr lang="en-US" sz="1800" b="1" kern="0" dirty="0" err="1">
                <a:cs typeface="Arial" panose="020B0604020202020204" pitchFamily="34" charset="0"/>
              </a:rPr>
              <a:t>Lipetzky</a:t>
            </a:r>
            <a:endParaRPr lang="en-US" sz="1800" b="1" kern="0" dirty="0">
              <a:cs typeface="Arial" panose="020B0604020202020204" pitchFamily="34" charset="0"/>
            </a:endParaRPr>
          </a:p>
          <a:p>
            <a:pPr>
              <a:defRPr/>
            </a:pPr>
            <a:r>
              <a:rPr lang="en-US" sz="1800" b="1" kern="0" dirty="0">
                <a:cs typeface="Arial" panose="020B0604020202020204" pitchFamily="34" charset="0"/>
              </a:rPr>
              <a:t>Director, Marketing Programs &amp; Strategic Initiatives</a:t>
            </a:r>
          </a:p>
          <a:p>
            <a:pPr>
              <a:defRPr/>
            </a:pPr>
            <a:endParaRPr lang="en-US" sz="1800" kern="0" dirty="0">
              <a:solidFill>
                <a:schemeClr val="tx1">
                  <a:lumMod val="65000"/>
                  <a:lumOff val="35000"/>
                </a:schemeClr>
              </a:solidFill>
              <a:cs typeface="Arial" panose="020B0604020202020204" pitchFamily="34" charset="0"/>
            </a:endParaRPr>
          </a:p>
          <a:p>
            <a:pPr>
              <a:defRPr/>
            </a:pPr>
            <a:r>
              <a:rPr lang="en-US" sz="1800" b="1" kern="0" dirty="0">
                <a:cs typeface="Arial" panose="020B0604020202020204" pitchFamily="34" charset="0"/>
              </a:rPr>
              <a:t>August 13, 2020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93257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 III Milk - CME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C6DC3172-F513-44F4-93A0-D5C19F54A2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783" y="1185862"/>
            <a:ext cx="8229600" cy="3859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74C3B763-FB52-4D4D-B439-B41FAD65B852}"/>
              </a:ext>
            </a:extLst>
          </p:cNvPr>
          <p:cNvSpPr/>
          <p:nvPr/>
        </p:nvSpPr>
        <p:spPr>
          <a:xfrm rot="17030400">
            <a:off x="6022386" y="1829719"/>
            <a:ext cx="2451142" cy="1389726"/>
          </a:xfrm>
          <a:prstGeom prst="ellipse">
            <a:avLst/>
          </a:prstGeom>
          <a:noFill/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755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743633C3-7CEC-49E0-957E-DCBA86F803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84288"/>
            <a:ext cx="8229600" cy="3859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Corn - CBOT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F8D847B9-B6AC-42C2-85C9-C09BACE43439}"/>
              </a:ext>
            </a:extLst>
          </p:cNvPr>
          <p:cNvSpPr/>
          <p:nvPr/>
        </p:nvSpPr>
        <p:spPr>
          <a:xfrm rot="14259914">
            <a:off x="4208061" y="2769726"/>
            <a:ext cx="2451142" cy="1389726"/>
          </a:xfrm>
          <a:prstGeom prst="ellipse">
            <a:avLst/>
          </a:prstGeom>
          <a:noFill/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3FE31D91-2807-4137-9643-83BB7D940323}"/>
              </a:ext>
            </a:extLst>
          </p:cNvPr>
          <p:cNvSpPr/>
          <p:nvPr/>
        </p:nvSpPr>
        <p:spPr>
          <a:xfrm rot="16883869">
            <a:off x="7571171" y="4205878"/>
            <a:ext cx="1105996" cy="568058"/>
          </a:xfrm>
          <a:prstGeom prst="ellipse">
            <a:avLst/>
          </a:prstGeom>
          <a:noFill/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511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Ethanol - CBOT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00524"/>
            <a:ext cx="8229600" cy="3858514"/>
          </a:xfr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487BA77A-685B-4C8C-A2DD-73FB90915675}"/>
              </a:ext>
            </a:extLst>
          </p:cNvPr>
          <p:cNvSpPr/>
          <p:nvPr/>
        </p:nvSpPr>
        <p:spPr>
          <a:xfrm rot="15229361">
            <a:off x="4038191" y="3004818"/>
            <a:ext cx="2451142" cy="1389726"/>
          </a:xfrm>
          <a:prstGeom prst="ellipse">
            <a:avLst/>
          </a:prstGeom>
          <a:noFill/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855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563562"/>
          </a:xfrm>
        </p:spPr>
        <p:txBody>
          <a:bodyPr/>
          <a:lstStyle/>
          <a:p>
            <a:r>
              <a:rPr lang="en-US" dirty="0"/>
              <a:t>Supreme Alfalfa Hay</a:t>
            </a:r>
            <a:br>
              <a:rPr lang="en-US" dirty="0"/>
            </a:br>
            <a:r>
              <a:rPr lang="en-US" sz="2400" dirty="0"/>
              <a:t>Large Square NE Colorado FOB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5325055"/>
              </p:ext>
            </p:extLst>
          </p:nvPr>
        </p:nvGraphicFramePr>
        <p:xfrm>
          <a:off x="457200" y="10668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Oval 4"/>
          <p:cNvSpPr/>
          <p:nvPr/>
        </p:nvSpPr>
        <p:spPr>
          <a:xfrm rot="17078999">
            <a:off x="7262270" y="1124497"/>
            <a:ext cx="849494" cy="208960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734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4B2947FB-BA32-4711-A362-F917C17B2B4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00524"/>
            <a:ext cx="8229600" cy="3858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Hard Red Wheat – Kansas City</a:t>
            </a:r>
          </a:p>
        </p:txBody>
      </p:sp>
      <p:sp>
        <p:nvSpPr>
          <p:cNvPr id="6" name="Oval 5"/>
          <p:cNvSpPr/>
          <p:nvPr/>
        </p:nvSpPr>
        <p:spPr>
          <a:xfrm rot="16883869">
            <a:off x="4065634" y="2298729"/>
            <a:ext cx="2451142" cy="1389726"/>
          </a:xfrm>
          <a:prstGeom prst="ellipse">
            <a:avLst/>
          </a:prstGeom>
          <a:noFill/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30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U.S. Food &amp; Ag Exports</a:t>
            </a:r>
            <a:br>
              <a:rPr lang="en-US" dirty="0"/>
            </a:br>
            <a:r>
              <a:rPr lang="en-US" sz="2400" dirty="0"/>
              <a:t>YTD – January thru June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88" y="1447800"/>
            <a:ext cx="9007952" cy="3464596"/>
          </a:xfrm>
        </p:spPr>
      </p:pic>
    </p:spTree>
    <p:extLst>
      <p:ext uri="{BB962C8B-B14F-4D97-AF65-F5344CB8AC3E}">
        <p14:creationId xmlns:p14="http://schemas.microsoft.com/office/powerpoint/2010/main" val="1496445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U.S. Food &amp; Ag Exports to China</a:t>
            </a:r>
            <a:br>
              <a:rPr lang="en-US" dirty="0"/>
            </a:br>
            <a:r>
              <a:rPr lang="en-US" sz="2400" dirty="0"/>
              <a:t>YTD – January thru June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" y="1295400"/>
            <a:ext cx="9022080" cy="3470030"/>
          </a:xfr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2A7D6681-A071-4E3C-807F-44DD1F1E0746}"/>
              </a:ext>
            </a:extLst>
          </p:cNvPr>
          <p:cNvSpPr/>
          <p:nvPr/>
        </p:nvSpPr>
        <p:spPr>
          <a:xfrm>
            <a:off x="3124200" y="2819400"/>
            <a:ext cx="838200" cy="838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164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Colorado Food &amp; Ag Product Exports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88" y="1447800"/>
            <a:ext cx="9007952" cy="3464596"/>
          </a:xfrm>
        </p:spPr>
      </p:pic>
    </p:spTree>
    <p:extLst>
      <p:ext uri="{BB962C8B-B14F-4D97-AF65-F5344CB8AC3E}">
        <p14:creationId xmlns:p14="http://schemas.microsoft.com/office/powerpoint/2010/main" val="1771583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Colorado Beef &amp; BVM Exports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88" y="1447800"/>
            <a:ext cx="9007952" cy="3464596"/>
          </a:xfrm>
        </p:spPr>
      </p:pic>
    </p:spTree>
    <p:extLst>
      <p:ext uri="{BB962C8B-B14F-4D97-AF65-F5344CB8AC3E}">
        <p14:creationId xmlns:p14="http://schemas.microsoft.com/office/powerpoint/2010/main" val="3990281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Colorado Food &amp; Ag Exports</a:t>
            </a:r>
            <a:br>
              <a:rPr lang="en-US" dirty="0"/>
            </a:br>
            <a:r>
              <a:rPr lang="en-US" sz="2400" dirty="0"/>
              <a:t>YTD – January thru June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88" y="1447800"/>
            <a:ext cx="9007952" cy="3464596"/>
          </a:xfrm>
        </p:spPr>
      </p:pic>
    </p:spTree>
    <p:extLst>
      <p:ext uri="{BB962C8B-B14F-4D97-AF65-F5344CB8AC3E}">
        <p14:creationId xmlns:p14="http://schemas.microsoft.com/office/powerpoint/2010/main" val="3523248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Lot Has Happened Since We Last Talked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1800" dirty="0"/>
              <a:t>The Covid-19 pandemic has pretty much turned our world’s upside down.</a:t>
            </a:r>
          </a:p>
          <a:p>
            <a:r>
              <a:rPr lang="en-US" sz="1800" dirty="0"/>
              <a:t>Major shift in retail and foodservice environments.  </a:t>
            </a:r>
            <a:endParaRPr lang="en-US" sz="1400" dirty="0"/>
          </a:p>
          <a:p>
            <a:r>
              <a:rPr lang="en-US" sz="1800" dirty="0"/>
              <a:t>Continued intensification among consumers to buy local.</a:t>
            </a:r>
          </a:p>
          <a:p>
            <a:r>
              <a:rPr lang="en-US" sz="1800" dirty="0"/>
              <a:t>Oil prices, if only temporarily, dropped to below zero.</a:t>
            </a:r>
          </a:p>
          <a:p>
            <a:r>
              <a:rPr lang="en-US" sz="1800" dirty="0"/>
              <a:t>Supply chain disruptions and market shocks.</a:t>
            </a:r>
          </a:p>
          <a:p>
            <a:r>
              <a:rPr lang="en-US" sz="1800" dirty="0"/>
              <a:t>Increased government spending in support of agriculture. 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D16A5F8C-B3FA-4F90-AF31-25AB07CCD13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219200"/>
            <a:ext cx="4038600" cy="302494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8844D845-B2A9-4602-8699-8265FD76EFE0}"/>
              </a:ext>
            </a:extLst>
          </p:cNvPr>
          <p:cNvSpPr/>
          <p:nvPr/>
        </p:nvSpPr>
        <p:spPr>
          <a:xfrm>
            <a:off x="5410200" y="4267200"/>
            <a:ext cx="32766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000" dirty="0"/>
              <a:t>Courtesy of Allison Porter &amp; 2019 </a:t>
            </a:r>
            <a:r>
              <a:rPr lang="en-US" sz="1000" dirty="0" err="1"/>
              <a:t>AgInsights</a:t>
            </a:r>
            <a:r>
              <a:rPr lang="en-US" sz="1000" dirty="0"/>
              <a:t> Photo Contest</a:t>
            </a:r>
          </a:p>
        </p:txBody>
      </p:sp>
    </p:spTree>
    <p:extLst>
      <p:ext uri="{BB962C8B-B14F-4D97-AF65-F5344CB8AC3E}">
        <p14:creationId xmlns:p14="http://schemas.microsoft.com/office/powerpoint/2010/main" val="1717008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USDA Farm Programs Spending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33317393"/>
              </p:ext>
            </p:extLst>
          </p:nvPr>
        </p:nvGraphicFramePr>
        <p:xfrm>
          <a:off x="457200" y="10668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304103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2" descr="Program by Category, Commodity">
            <a:extLst>
              <a:ext uri="{FF2B5EF4-FFF2-40B4-BE49-F238E27FC236}">
                <a16:creationId xmlns:a16="http://schemas.microsoft.com/office/drawing/2014/main" id="{3FF936E0-4B8D-44B5-AEAC-3383EB8484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8227" y="990600"/>
            <a:ext cx="6635986" cy="4953000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E8F3B1ED-19EB-432C-8171-F0E73454F9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USDA’s CFAP Dashboard</a:t>
            </a:r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FAPRI Estimates of U.S. Net Farm Income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74198079"/>
              </p:ext>
            </p:extLst>
          </p:nvPr>
        </p:nvGraphicFramePr>
        <p:xfrm>
          <a:off x="457200" y="10668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322030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Colorado Farm &amp; Ranch Net Income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29003295"/>
              </p:ext>
            </p:extLst>
          </p:nvPr>
        </p:nvGraphicFramePr>
        <p:xfrm>
          <a:off x="457200" y="10668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37668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/>
              <a:t>Agriculture’s Contribution to the Colorado Economy</a:t>
            </a:r>
            <a:endParaRPr lang="en-US" b="1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457200" y="1143001"/>
            <a:ext cx="8153400" cy="2286000"/>
          </a:xfrm>
        </p:spPr>
        <p:txBody>
          <a:bodyPr>
            <a:normAutofit/>
          </a:bodyPr>
          <a:lstStyle/>
          <a:p>
            <a:r>
              <a:rPr lang="en-US" sz="1800" dirty="0"/>
              <a:t>Analysis was recently completed by CDA to determine the contribution Colorado’s agriculture industry makes to state’s economy.</a:t>
            </a:r>
          </a:p>
          <a:p>
            <a:r>
              <a:rPr lang="en-US" sz="1800" dirty="0"/>
              <a:t>2018 IMPLAN data, adjusted to reflect 2019 dollars, served as the basis for the analysis which included production agriculture, inputs, and value-added processing.  Retail and Foodservice were not included.</a:t>
            </a:r>
          </a:p>
          <a:p>
            <a:r>
              <a:rPr lang="en-US" sz="1800" u="sng" dirty="0"/>
              <a:t>RESULT</a:t>
            </a:r>
            <a:r>
              <a:rPr lang="en-US" sz="1800" dirty="0"/>
              <a:t> - Colorado’s agriculture industry generated more than </a:t>
            </a:r>
            <a:r>
              <a:rPr lang="en-US" sz="1800" b="1" u="sng" dirty="0">
                <a:solidFill>
                  <a:srgbClr val="FF0000"/>
                </a:solidFill>
              </a:rPr>
              <a:t>$47 billion of economic activity in 2019</a:t>
            </a:r>
            <a:r>
              <a:rPr lang="en-US" sz="1800" dirty="0"/>
              <a:t> and </a:t>
            </a:r>
            <a:r>
              <a:rPr lang="en-US" sz="1800" b="1" u="sng" dirty="0">
                <a:solidFill>
                  <a:srgbClr val="FF0000"/>
                </a:solidFill>
              </a:rPr>
              <a:t>supported 5% of the state’s entire workforce</a:t>
            </a:r>
            <a:r>
              <a:rPr lang="en-US" sz="1800" dirty="0"/>
              <a:t>!</a:t>
            </a:r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sz="half" idx="10"/>
            <p:extLst>
              <p:ext uri="{D42A27DB-BD31-4B8C-83A1-F6EECF244321}">
                <p14:modId xmlns:p14="http://schemas.microsoft.com/office/powerpoint/2010/main" val="4152820270"/>
              </p:ext>
            </p:extLst>
          </p:nvPr>
        </p:nvGraphicFramePr>
        <p:xfrm>
          <a:off x="457200" y="3444240"/>
          <a:ext cx="8153400" cy="2042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8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58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589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589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589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589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74591">
                <a:tc gridSpan="6"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Total Contribution to Colorado’s Economy from Production Agriculture and Agriculture-Related</a:t>
                      </a:r>
                      <a:r>
                        <a:rPr lang="en-US" sz="1400" baseline="0" dirty="0">
                          <a:solidFill>
                            <a:schemeClr val="tx1"/>
                          </a:solidFill>
                        </a:rPr>
                        <a:t> Industries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5843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Contribution Type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Employment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% Employment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Total Value Added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% of Gross State Product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Output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591">
                <a:tc>
                  <a:txBody>
                    <a:bodyPr/>
                    <a:lstStyle/>
                    <a:p>
                      <a:r>
                        <a:rPr lang="en-US" sz="1400" dirty="0"/>
                        <a:t>Direct Effect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/>
                        <a:t>101,701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2.7%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/>
                        <a:t>$7.6</a:t>
                      </a:r>
                      <a:r>
                        <a:rPr lang="en-US" sz="1400" baseline="0" dirty="0"/>
                        <a:t> Billion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2.1%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/>
                        <a:t>$29.4 Billion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591">
                <a:tc>
                  <a:txBody>
                    <a:bodyPr/>
                    <a:lstStyle/>
                    <a:p>
                      <a:r>
                        <a:rPr lang="en-US" sz="1400" dirty="0"/>
                        <a:t>Indirect Effect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/>
                        <a:t>49,674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1.3%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/>
                        <a:t>$5.3</a:t>
                      </a:r>
                      <a:r>
                        <a:rPr lang="en-US" sz="1400" baseline="0" dirty="0"/>
                        <a:t> </a:t>
                      </a:r>
                      <a:r>
                        <a:rPr lang="en-US" sz="1400" dirty="0"/>
                        <a:t>Billion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1.4%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/>
                        <a:t>$10.5</a:t>
                      </a:r>
                      <a:r>
                        <a:rPr lang="en-US" sz="1400" baseline="0" dirty="0"/>
                        <a:t> </a:t>
                      </a:r>
                      <a:r>
                        <a:rPr lang="en-US" sz="1400" dirty="0"/>
                        <a:t>Billion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4591">
                <a:tc>
                  <a:txBody>
                    <a:bodyPr/>
                    <a:lstStyle/>
                    <a:p>
                      <a:r>
                        <a:rPr lang="en-US" sz="1400" dirty="0"/>
                        <a:t>Induced Effect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/>
                        <a:t>43,689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1.1%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/>
                        <a:t>$4.0</a:t>
                      </a:r>
                      <a:r>
                        <a:rPr lang="en-US" sz="1400" baseline="0" dirty="0"/>
                        <a:t> </a:t>
                      </a:r>
                      <a:r>
                        <a:rPr lang="en-US" sz="1400" dirty="0"/>
                        <a:t>Billion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1.1%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/>
                        <a:t>$6.9</a:t>
                      </a:r>
                      <a:r>
                        <a:rPr lang="en-US" sz="1400" baseline="0" dirty="0"/>
                        <a:t> </a:t>
                      </a:r>
                      <a:r>
                        <a:rPr lang="en-US" sz="1400" dirty="0"/>
                        <a:t>Billion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4591">
                <a:tc>
                  <a:txBody>
                    <a:bodyPr/>
                    <a:lstStyle/>
                    <a:p>
                      <a:r>
                        <a:rPr lang="en-US" sz="1400" b="1" dirty="0"/>
                        <a:t>Total Effect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195,064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5.1%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$16.9</a:t>
                      </a:r>
                      <a:r>
                        <a:rPr lang="en-US" sz="1400" b="1" baseline="0" dirty="0"/>
                        <a:t> </a:t>
                      </a:r>
                      <a:r>
                        <a:rPr lang="en-US" sz="1400" b="1" dirty="0"/>
                        <a:t>Billion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4.6%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$46.7 Billion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95433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eaLnBrk="1" hangingPunct="1">
              <a:buFontTx/>
              <a:buNone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For More Information:</a:t>
            </a:r>
          </a:p>
          <a:p>
            <a:pPr eaLnBrk="1" hangingPunct="1">
              <a:buFontTx/>
              <a:buNone/>
            </a:pPr>
            <a:endParaRPr lang="en-US" sz="1900" b="1" dirty="0"/>
          </a:p>
          <a:p>
            <a:pPr eaLnBrk="1" hangingPunct="1">
              <a:buFontTx/>
              <a:buNone/>
            </a:pPr>
            <a:r>
              <a:rPr lang="en-US" sz="1600" b="1" dirty="0"/>
              <a:t>Tom </a:t>
            </a:r>
            <a:r>
              <a:rPr lang="en-US" sz="1600" b="1" dirty="0" err="1"/>
              <a:t>Lipetzky</a:t>
            </a:r>
            <a:endParaRPr lang="en-US" sz="1600" b="1" dirty="0"/>
          </a:p>
          <a:p>
            <a:pPr eaLnBrk="1" hangingPunct="1">
              <a:buFontTx/>
              <a:buNone/>
            </a:pPr>
            <a:r>
              <a:rPr lang="en-US" sz="1600" b="1" dirty="0"/>
              <a:t>Director, Markets Division</a:t>
            </a:r>
          </a:p>
          <a:p>
            <a:pPr eaLnBrk="1" hangingPunct="1">
              <a:buFontTx/>
              <a:buNone/>
            </a:pPr>
            <a:r>
              <a:rPr lang="en-US" sz="1600" b="1" dirty="0"/>
              <a:t>Colorado Department of Agriculture</a:t>
            </a:r>
          </a:p>
          <a:p>
            <a:pPr eaLnBrk="1" hangingPunct="1">
              <a:buFontTx/>
              <a:buNone/>
            </a:pPr>
            <a:r>
              <a:rPr lang="en-US" sz="1600" b="1" dirty="0"/>
              <a:t>Tel:  </a:t>
            </a:r>
            <a:r>
              <a:rPr lang="en-US" sz="1600" b="1"/>
              <a:t>(</a:t>
            </a:r>
            <a:r>
              <a:rPr lang="en-US" sz="1600" b="1" smtClean="0"/>
              <a:t>303)908-8253</a:t>
            </a:r>
            <a:endParaRPr lang="en-US" sz="1600" b="1" dirty="0"/>
          </a:p>
          <a:p>
            <a:pPr eaLnBrk="1" hangingPunct="1">
              <a:buFontTx/>
              <a:buNone/>
            </a:pPr>
            <a:r>
              <a:rPr lang="en-US" sz="1600" b="1" dirty="0"/>
              <a:t>E-mail:  tom.lipetzky@state.co.us</a:t>
            </a:r>
          </a:p>
          <a:p>
            <a:pPr eaLnBrk="1" hangingPunct="1">
              <a:buFontTx/>
              <a:buNone/>
            </a:pPr>
            <a:r>
              <a:rPr lang="en-US" sz="1600" b="1" dirty="0"/>
              <a:t>Or visit:  www.colorado.gov/ag</a:t>
            </a:r>
          </a:p>
          <a:p>
            <a:pPr eaLnBrk="1" hangingPunct="1">
              <a:buFontTx/>
              <a:buNone/>
            </a:pPr>
            <a:endParaRPr lang="en-US" sz="18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7B1C752-7897-4DF8-A6AC-53EE387CF878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6952216" y="6431169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35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1" y="1791295"/>
            <a:ext cx="4287034" cy="285690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314646" y="4648201"/>
            <a:ext cx="431578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Photo courtesy of Michael McCaffrey &amp; 2019 </a:t>
            </a:r>
            <a:r>
              <a:rPr lang="en-US" sz="1000" dirty="0" err="1"/>
              <a:t>AgInsights</a:t>
            </a:r>
            <a:r>
              <a:rPr lang="en-US" sz="1000" dirty="0"/>
              <a:t> Photo Contest</a:t>
            </a:r>
          </a:p>
        </p:txBody>
      </p:sp>
    </p:spTree>
    <p:extLst>
      <p:ext uri="{BB962C8B-B14F-4D97-AF65-F5344CB8AC3E}">
        <p14:creationId xmlns:p14="http://schemas.microsoft.com/office/powerpoint/2010/main" val="377772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latin typeface="+mn-lt"/>
                <a:cs typeface="Arial" panose="020B0604020202020204" pitchFamily="34" charset="0"/>
              </a:rPr>
              <a:t>Tonight’s Discussion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endParaRPr lang="en-US" sz="2000" dirty="0"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sz="2000" dirty="0">
                <a:cs typeface="Arial" panose="020B0604020202020204" pitchFamily="34" charset="0"/>
              </a:rPr>
              <a:t>CDA Response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000" dirty="0">
                <a:cs typeface="Arial" panose="020B0604020202020204" pitchFamily="34" charset="0"/>
              </a:rPr>
              <a:t>Current Sentiment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000" dirty="0">
                <a:cs typeface="Arial" panose="020B0604020202020204" pitchFamily="34" charset="0"/>
              </a:rPr>
              <a:t>Market Trends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000" dirty="0">
                <a:cs typeface="Arial" panose="020B0604020202020204" pitchFamily="34" charset="0"/>
              </a:rPr>
              <a:t>Government Spending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000" dirty="0">
                <a:cs typeface="Arial" panose="020B0604020202020204" pitchFamily="34" charset="0"/>
              </a:rPr>
              <a:t>Farm Income Projections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000" dirty="0">
                <a:cs typeface="Arial" panose="020B0604020202020204" pitchFamily="34" charset="0"/>
              </a:rPr>
              <a:t>Discussion</a:t>
            </a:r>
          </a:p>
          <a:p>
            <a:pPr marL="0" indent="0">
              <a:buNone/>
            </a:pPr>
            <a:endParaRPr lang="en-US" sz="2400" dirty="0"/>
          </a:p>
          <a:p>
            <a:endParaRPr lang="en-US" sz="2400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12B0048-3F2A-474F-BFA0-3BF93D59ED6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1447800"/>
            <a:ext cx="4483173" cy="329131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B213B50-EC7A-448C-A340-D12EC25B71EC}"/>
              </a:ext>
            </a:extLst>
          </p:cNvPr>
          <p:cNvSpPr txBox="1"/>
          <p:nvPr/>
        </p:nvSpPr>
        <p:spPr>
          <a:xfrm>
            <a:off x="4238625" y="4782979"/>
            <a:ext cx="444817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>
                <a:latin typeface="+mn-lt"/>
              </a:rPr>
              <a:t>Photo courtesy of </a:t>
            </a:r>
            <a:r>
              <a:rPr lang="en-US" sz="1000" dirty="0" err="1">
                <a:latin typeface="+mn-lt"/>
              </a:rPr>
              <a:t>Brandee</a:t>
            </a:r>
            <a:r>
              <a:rPr lang="en-US" sz="1000" dirty="0">
                <a:latin typeface="+mn-lt"/>
              </a:rPr>
              <a:t> Gillham &amp; 2019 </a:t>
            </a:r>
            <a:r>
              <a:rPr lang="en-US" sz="1000" dirty="0" err="1">
                <a:latin typeface="+mn-lt"/>
              </a:rPr>
              <a:t>AgInsights</a:t>
            </a:r>
            <a:r>
              <a:rPr lang="en-US" sz="1000" dirty="0">
                <a:latin typeface="+mn-lt"/>
              </a:rPr>
              <a:t> Photo Contest</a:t>
            </a:r>
          </a:p>
        </p:txBody>
      </p:sp>
    </p:spTree>
    <p:extLst>
      <p:ext uri="{BB962C8B-B14F-4D97-AF65-F5344CB8AC3E}">
        <p14:creationId xmlns:p14="http://schemas.microsoft.com/office/powerpoint/2010/main" val="3607161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CDA Response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dirty="0"/>
              <a:t>Throughout the crisis, CDA has continued to deliver the programs and services as expected of us by industry.</a:t>
            </a:r>
          </a:p>
          <a:p>
            <a:r>
              <a:rPr lang="en-US" sz="1800" dirty="0"/>
              <a:t>Helped staff the state emergency operations center, playing lead roles in Emergency Support Functions #11 (Agriculture &amp; Natural Resources) and #6 (Mass Care and Emergency Assistance).</a:t>
            </a:r>
          </a:p>
          <a:p>
            <a:r>
              <a:rPr lang="en-US" sz="1800" dirty="0"/>
              <a:t>Stood up task forces to address supply chain and recovery issues, helping support the Governor’s Economic Recovery &amp; Growth Council.</a:t>
            </a:r>
          </a:p>
          <a:p>
            <a:r>
              <a:rPr lang="en-US" sz="1800" dirty="0"/>
              <a:t>Coordination between industry and Governor’s Office relating to Public Health Orders.</a:t>
            </a:r>
          </a:p>
          <a:p>
            <a:r>
              <a:rPr lang="en-US" sz="1800" dirty="0"/>
              <a:t>Been creative in deploying new tools and strategies to help Colorado’s farmers and ranchers.</a:t>
            </a:r>
          </a:p>
          <a:p>
            <a:pPr lvl="1"/>
            <a:r>
              <a:rPr lang="en-US" sz="1800" dirty="0"/>
              <a:t>ColoradoProud.com</a:t>
            </a:r>
          </a:p>
          <a:p>
            <a:pPr lvl="1"/>
            <a:r>
              <a:rPr lang="en-US" sz="1600" i="0" dirty="0">
                <a:effectLst/>
                <a:latin typeface="Roboto"/>
              </a:rPr>
              <a:t>coloradofoodanddrinkexports.com</a:t>
            </a:r>
            <a:endParaRPr lang="en-US" sz="1800" dirty="0"/>
          </a:p>
          <a:p>
            <a:pPr lvl="1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669931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Creighton University “Rural </a:t>
            </a:r>
            <a:r>
              <a:rPr lang="en-US" dirty="0" err="1"/>
              <a:t>Mainstreet</a:t>
            </a:r>
            <a:r>
              <a:rPr lang="en-US" dirty="0"/>
              <a:t> Index”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024631241"/>
              </p:ext>
            </p:extLst>
          </p:nvPr>
        </p:nvGraphicFramePr>
        <p:xfrm>
          <a:off x="457200" y="1143000"/>
          <a:ext cx="4038600" cy="4267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1800" dirty="0"/>
              <a:t>Monthly survey of 200 rural bank Presidents and CEO across ten state region.</a:t>
            </a:r>
          </a:p>
          <a:p>
            <a:r>
              <a:rPr lang="en-US" sz="1800" dirty="0"/>
              <a:t>Expecting farm loan defaults to increase by 5% over the next 12 months.</a:t>
            </a:r>
          </a:p>
          <a:p>
            <a:r>
              <a:rPr lang="en-US" sz="1800" dirty="0"/>
              <a:t>One-third of bankers with local ethanol plants reported current production shutdowns, either temporary or permanent.</a:t>
            </a:r>
          </a:p>
        </p:txBody>
      </p:sp>
    </p:spTree>
    <p:extLst>
      <p:ext uri="{BB962C8B-B14F-4D97-AF65-F5344CB8AC3E}">
        <p14:creationId xmlns:p14="http://schemas.microsoft.com/office/powerpoint/2010/main" val="2116850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Purdue University &amp; CME Group Ag Barometer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812607"/>
            <a:ext cx="4038600" cy="2927985"/>
          </a:xfrm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1800" dirty="0"/>
              <a:t>Monthly survey of 400 ag producers with sales &gt;$500,000 and stratified so that respondents correspond with USDA’s Census of Agriculture.</a:t>
            </a:r>
          </a:p>
          <a:p>
            <a:r>
              <a:rPr lang="en-US" sz="1800" dirty="0"/>
              <a:t>July’s barometer reading is still 30% below the February high.</a:t>
            </a:r>
          </a:p>
          <a:p>
            <a:r>
              <a:rPr lang="en-US" sz="1800" dirty="0"/>
              <a:t>4 of 10 report doing more business online.</a:t>
            </a:r>
          </a:p>
          <a:p>
            <a:r>
              <a:rPr lang="en-US" sz="1800" dirty="0"/>
              <a:t>53% indicated they were less likely to attend in-person educational programs.</a:t>
            </a:r>
          </a:p>
        </p:txBody>
      </p:sp>
    </p:spTree>
    <p:extLst>
      <p:ext uri="{BB962C8B-B14F-4D97-AF65-F5344CB8AC3E}">
        <p14:creationId xmlns:p14="http://schemas.microsoft.com/office/powerpoint/2010/main" val="1634789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1AAEEC-D55E-4D26-8CF1-57FFF9B35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Farmland Partners Inc. (FPI)</a:t>
            </a:r>
            <a:br>
              <a:rPr lang="en-US" sz="2800" dirty="0"/>
            </a:br>
            <a:r>
              <a:rPr lang="en-US" sz="2400" dirty="0"/>
              <a:t>Denver Based REIT Owning Farmland in 16 States 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89F8E0E-C67B-498D-B6E0-94AC013147E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48922" y="1066800"/>
            <a:ext cx="8046156" cy="4525963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881040B8-EC91-4E8E-83E6-E3809EE7F29C}"/>
              </a:ext>
            </a:extLst>
          </p:cNvPr>
          <p:cNvCxnSpPr/>
          <p:nvPr/>
        </p:nvCxnSpPr>
        <p:spPr>
          <a:xfrm>
            <a:off x="2362200" y="2362200"/>
            <a:ext cx="2667000" cy="2057400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99AD50B7-1BC3-461F-A534-25CB80D6A77F}"/>
              </a:ext>
            </a:extLst>
          </p:cNvPr>
          <p:cNvCxnSpPr>
            <a:cxnSpLocks/>
          </p:cNvCxnSpPr>
          <p:nvPr/>
        </p:nvCxnSpPr>
        <p:spPr>
          <a:xfrm flipV="1">
            <a:off x="5257800" y="4114800"/>
            <a:ext cx="1828800" cy="228600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4236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399" y="274638"/>
            <a:ext cx="8806543" cy="573087"/>
          </a:xfrm>
        </p:spPr>
        <p:txBody>
          <a:bodyPr>
            <a:noAutofit/>
          </a:bodyPr>
          <a:lstStyle/>
          <a:p>
            <a:r>
              <a:rPr lang="en-US" sz="2800" b="1" dirty="0"/>
              <a:t>Cash Receipts from Colorado’s Top 5 Agricultural Products</a:t>
            </a:r>
            <a:br>
              <a:rPr lang="en-US" sz="2800" b="1" dirty="0"/>
            </a:br>
            <a:r>
              <a:rPr lang="en-US" sz="2000" dirty="0"/>
              <a:t>-- $7.1 Billion Total in 2018 --</a:t>
            </a:r>
            <a:endParaRPr lang="en-US" sz="2000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98370279"/>
              </p:ext>
            </p:extLst>
          </p:nvPr>
        </p:nvGraphicFramePr>
        <p:xfrm>
          <a:off x="440870" y="11430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440680" y="6324600"/>
            <a:ext cx="28711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/>
              <a:t>Source: USDA/ERS Farm Wealth &amp; Income Statistics – Cash Receipts by State</a:t>
            </a:r>
          </a:p>
        </p:txBody>
      </p:sp>
    </p:spTree>
    <p:extLst>
      <p:ext uri="{BB962C8B-B14F-4D97-AF65-F5344CB8AC3E}">
        <p14:creationId xmlns:p14="http://schemas.microsoft.com/office/powerpoint/2010/main" val="1426793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7859DE86-3D6C-461C-BA1C-5373342615C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00524"/>
            <a:ext cx="8229600" cy="3858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Slaughter Cattle - CME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73C6E8BB-4A19-4931-A75D-45529294D482}"/>
              </a:ext>
            </a:extLst>
          </p:cNvPr>
          <p:cNvSpPr/>
          <p:nvPr/>
        </p:nvSpPr>
        <p:spPr>
          <a:xfrm rot="20634892">
            <a:off x="5245791" y="2070918"/>
            <a:ext cx="799368" cy="3005002"/>
          </a:xfrm>
          <a:prstGeom prst="ellipse">
            <a:avLst/>
          </a:prstGeom>
          <a:noFill/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B39EFAB4-5F53-4B04-8B7B-A1128F9F57D1}"/>
              </a:ext>
            </a:extLst>
          </p:cNvPr>
          <p:cNvSpPr/>
          <p:nvPr/>
        </p:nvSpPr>
        <p:spPr>
          <a:xfrm rot="18769519">
            <a:off x="6954382" y="4470756"/>
            <a:ext cx="760880" cy="802834"/>
          </a:xfrm>
          <a:prstGeom prst="ellipse">
            <a:avLst/>
          </a:prstGeom>
          <a:noFill/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880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heme/theme1.xml><?xml version="1.0" encoding="utf-8"?>
<a:theme xmlns:a="http://schemas.openxmlformats.org/drawingml/2006/main" name="Office Theme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7496</TotalTime>
  <Words>670</Words>
  <Application>Microsoft Office PowerPoint</Application>
  <PresentationFormat>On-screen Show (4:3)</PresentationFormat>
  <Paragraphs>133</Paragraphs>
  <Slides>25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Arial</vt:lpstr>
      <vt:lpstr>Calibri</vt:lpstr>
      <vt:lpstr>Roboto</vt:lpstr>
      <vt:lpstr>Wingdings</vt:lpstr>
      <vt:lpstr>Office Theme</vt:lpstr>
      <vt:lpstr>PowerPoint Presentation</vt:lpstr>
      <vt:lpstr>A Lot Has Happened Since We Last Talked</vt:lpstr>
      <vt:lpstr>Tonight’s Discussion</vt:lpstr>
      <vt:lpstr>CDA Response</vt:lpstr>
      <vt:lpstr>Creighton University “Rural Mainstreet Index”</vt:lpstr>
      <vt:lpstr>Purdue University &amp; CME Group Ag Barometer</vt:lpstr>
      <vt:lpstr>Farmland Partners Inc. (FPI) Denver Based REIT Owning Farmland in 16 States </vt:lpstr>
      <vt:lpstr>Cash Receipts from Colorado’s Top 5 Agricultural Products -- $7.1 Billion Total in 2018 --</vt:lpstr>
      <vt:lpstr>Slaughter Cattle - CME</vt:lpstr>
      <vt:lpstr>Class III Milk - CME</vt:lpstr>
      <vt:lpstr>Corn - CBOT</vt:lpstr>
      <vt:lpstr>Ethanol - CBOT</vt:lpstr>
      <vt:lpstr>Supreme Alfalfa Hay Large Square NE Colorado FOB</vt:lpstr>
      <vt:lpstr>Hard Red Wheat – Kansas City</vt:lpstr>
      <vt:lpstr>U.S. Food &amp; Ag Exports YTD – January thru June</vt:lpstr>
      <vt:lpstr>U.S. Food &amp; Ag Exports to China YTD – January thru June</vt:lpstr>
      <vt:lpstr>Colorado Food &amp; Ag Product Exports</vt:lpstr>
      <vt:lpstr>Colorado Beef &amp; BVM Exports</vt:lpstr>
      <vt:lpstr>Colorado Food &amp; Ag Exports YTD – January thru June</vt:lpstr>
      <vt:lpstr>USDA Farm Programs Spending</vt:lpstr>
      <vt:lpstr>USDA’s CFAP Dashboard</vt:lpstr>
      <vt:lpstr>FAPRI Estimates of U.S. Net Farm Income</vt:lpstr>
      <vt:lpstr>Colorado Farm &amp; Ranch Net Income</vt:lpstr>
      <vt:lpstr>Agriculture’s Contribution to the Colorado Economy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Lipetzky, Tom</dc:creator>
  <cp:lastModifiedBy>Lipetzky, Tom</cp:lastModifiedBy>
  <cp:revision>220</cp:revision>
  <cp:lastPrinted>2020-08-13T21:28:30Z</cp:lastPrinted>
  <dcterms:created xsi:type="dcterms:W3CDTF">2019-06-13T18:11:11Z</dcterms:created>
  <dcterms:modified xsi:type="dcterms:W3CDTF">2020-08-14T02:40:21Z</dcterms:modified>
</cp:coreProperties>
</file>